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60" r:id="rId4"/>
    <p:sldId id="261" r:id="rId5"/>
    <p:sldId id="297" r:id="rId6"/>
    <p:sldId id="296" r:id="rId7"/>
    <p:sldId id="298" r:id="rId8"/>
    <p:sldId id="295" r:id="rId9"/>
    <p:sldId id="299" r:id="rId10"/>
    <p:sldId id="300" r:id="rId11"/>
    <p:sldId id="264" r:id="rId12"/>
    <p:sldId id="266" r:id="rId13"/>
    <p:sldId id="267" r:id="rId14"/>
    <p:sldId id="270" r:id="rId15"/>
    <p:sldId id="271" r:id="rId16"/>
    <p:sldId id="269" r:id="rId17"/>
    <p:sldId id="272" r:id="rId18"/>
    <p:sldId id="273" r:id="rId19"/>
  </p:sldIdLst>
  <p:sldSz cx="9144000" cy="5143500" type="screen16x9"/>
  <p:notesSz cx="6858000" cy="9144000"/>
  <p:embeddedFontLst>
    <p:embeddedFont>
      <p:font typeface="Lato" panose="020F0502020204030203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12"/>
    <p:restoredTop sz="94795"/>
  </p:normalViewPr>
  <p:slideViewPr>
    <p:cSldViewPr snapToGrid="0">
      <p:cViewPr varScale="1">
        <p:scale>
          <a:sx n="133" d="100"/>
          <a:sy n="133" d="100"/>
        </p:scale>
        <p:origin x="192" y="6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3881" y="365615"/>
          <a:ext cx="1697026" cy="1018215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Scope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Goals, Actions, Data, Analysis, Ethics</a:t>
          </a:r>
        </a:p>
      </dsp:txBody>
      <dsp:txXfrm>
        <a:off x="33703" y="395437"/>
        <a:ext cx="1637382" cy="958571"/>
      </dsp:txXfrm>
    </dsp:sp>
    <dsp:sp modelId="{A58869D2-B78E-DD40-ACB3-9F052F33CBCE}">
      <dsp:nvSpPr>
        <dsp:cNvPr id="0" name=""/>
        <dsp:cNvSpPr/>
      </dsp:nvSpPr>
      <dsp:spPr>
        <a:xfrm>
          <a:off x="1850246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850246" y="748464"/>
        <a:ext cx="251838" cy="252518"/>
      </dsp:txXfrm>
    </dsp:sp>
    <dsp:sp modelId="{C234DD4B-5CB7-E549-AD0E-83532D584FCF}">
      <dsp:nvSpPr>
        <dsp:cNvPr id="0" name=""/>
        <dsp:cNvSpPr/>
      </dsp:nvSpPr>
      <dsp:spPr>
        <a:xfrm>
          <a:off x="2379718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Get 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Store Data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Link Data</a:t>
          </a:r>
        </a:p>
      </dsp:txBody>
      <dsp:txXfrm>
        <a:off x="2409540" y="395437"/>
        <a:ext cx="1637382" cy="958571"/>
      </dsp:txXfrm>
    </dsp:sp>
    <dsp:sp modelId="{16C02E65-2210-C24E-8692-38A2A70EC148}">
      <dsp:nvSpPr>
        <dsp:cNvPr id="0" name=""/>
        <dsp:cNvSpPr/>
      </dsp:nvSpPr>
      <dsp:spPr>
        <a:xfrm>
          <a:off x="4226083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226083" y="748464"/>
        <a:ext cx="251838" cy="252518"/>
      </dsp:txXfrm>
    </dsp:sp>
    <dsp:sp modelId="{FBF1C564-B2B8-4C41-BE63-B8171F8EB76E}">
      <dsp:nvSpPr>
        <dsp:cNvPr id="0" name=""/>
        <dsp:cNvSpPr/>
      </dsp:nvSpPr>
      <dsp:spPr>
        <a:xfrm>
          <a:off x="4755555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Exploration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Entities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temporal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Spatial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…</a:t>
          </a:r>
        </a:p>
      </dsp:txBody>
      <dsp:txXfrm>
        <a:off x="4785377" y="395437"/>
        <a:ext cx="1637382" cy="958571"/>
      </dsp:txXfrm>
    </dsp:sp>
    <dsp:sp modelId="{680472FB-1DED-B043-9C18-8E9AFCBED6E9}">
      <dsp:nvSpPr>
        <dsp:cNvPr id="0" name=""/>
        <dsp:cNvSpPr/>
      </dsp:nvSpPr>
      <dsp:spPr>
        <a:xfrm>
          <a:off x="6601919" y="664292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601919" y="748464"/>
        <a:ext cx="251838" cy="252518"/>
      </dsp:txXfrm>
    </dsp:sp>
    <dsp:sp modelId="{CC8F3904-974E-2647-9B88-B6062079D1ED}">
      <dsp:nvSpPr>
        <dsp:cNvPr id="0" name=""/>
        <dsp:cNvSpPr/>
      </dsp:nvSpPr>
      <dsp:spPr>
        <a:xfrm>
          <a:off x="7131392" y="365615"/>
          <a:ext cx="1697026" cy="10182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Modeling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Rows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Labels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Features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Models</a:t>
          </a:r>
        </a:p>
      </dsp:txBody>
      <dsp:txXfrm>
        <a:off x="7161214" y="395437"/>
        <a:ext cx="1637382" cy="958571"/>
      </dsp:txXfrm>
    </dsp:sp>
    <dsp:sp modelId="{5383FDA3-64FA-604A-8CAF-995772572DB0}">
      <dsp:nvSpPr>
        <dsp:cNvPr id="0" name=""/>
        <dsp:cNvSpPr/>
      </dsp:nvSpPr>
      <dsp:spPr>
        <a:xfrm rot="5400000">
          <a:off x="7800020" y="1502623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7853646" y="1533170"/>
        <a:ext cx="252518" cy="251838"/>
      </dsp:txXfrm>
    </dsp:sp>
    <dsp:sp modelId="{F11F753D-D453-BC4F-BACE-C4F8A11ECEA5}">
      <dsp:nvSpPr>
        <dsp:cNvPr id="0" name=""/>
        <dsp:cNvSpPr/>
      </dsp:nvSpPr>
      <dsp:spPr>
        <a:xfrm>
          <a:off x="7131392" y="2062642"/>
          <a:ext cx="1697026" cy="101821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 Selection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Train-Test Splits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Performance Metrics</a:t>
          </a:r>
        </a:p>
      </dsp:txBody>
      <dsp:txXfrm>
        <a:off x="7161214" y="2092464"/>
        <a:ext cx="1637382" cy="958571"/>
      </dsp:txXfrm>
    </dsp:sp>
    <dsp:sp modelId="{F8E19199-589F-1946-8222-73EA4584121E}">
      <dsp:nvSpPr>
        <dsp:cNvPr id="0" name=""/>
        <dsp:cNvSpPr/>
      </dsp:nvSpPr>
      <dsp:spPr>
        <a:xfrm rot="10800000">
          <a:off x="6622284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6730215" y="2445490"/>
        <a:ext cx="251838" cy="252518"/>
      </dsp:txXfrm>
    </dsp:sp>
    <dsp:sp modelId="{529FCC09-4687-E147-80E8-2EB7609DC9CF}">
      <dsp:nvSpPr>
        <dsp:cNvPr id="0" name=""/>
        <dsp:cNvSpPr/>
      </dsp:nvSpPr>
      <dsp:spPr>
        <a:xfrm>
          <a:off x="4755555" y="2062642"/>
          <a:ext cx="1697026" cy="1018215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 Interpretation</a:t>
          </a:r>
        </a:p>
      </dsp:txBody>
      <dsp:txXfrm>
        <a:off x="4785377" y="2092464"/>
        <a:ext cx="1637382" cy="958571"/>
      </dsp:txXfrm>
    </dsp:sp>
    <dsp:sp modelId="{5381123D-2C93-3241-8E06-B77D04CAE8EC}">
      <dsp:nvSpPr>
        <dsp:cNvPr id="0" name=""/>
        <dsp:cNvSpPr/>
      </dsp:nvSpPr>
      <dsp:spPr>
        <a:xfrm rot="10800000">
          <a:off x="4246447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354378" y="2445490"/>
        <a:ext cx="251838" cy="252518"/>
      </dsp:txXfrm>
    </dsp:sp>
    <dsp:sp modelId="{1850AAD1-4903-FE47-A71D-0B73E666CD99}">
      <dsp:nvSpPr>
        <dsp:cNvPr id="0" name=""/>
        <dsp:cNvSpPr/>
      </dsp:nvSpPr>
      <dsp:spPr>
        <a:xfrm>
          <a:off x="2379718" y="2062642"/>
          <a:ext cx="1697026" cy="10182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Dealing with Bias and Fairness</a:t>
          </a:r>
        </a:p>
      </dsp:txBody>
      <dsp:txXfrm>
        <a:off x="2409540" y="2092464"/>
        <a:ext cx="1637382" cy="958571"/>
      </dsp:txXfrm>
    </dsp:sp>
    <dsp:sp modelId="{D7CE2DAE-ABF0-9641-AE1A-0DB79AEBD84A}">
      <dsp:nvSpPr>
        <dsp:cNvPr id="0" name=""/>
        <dsp:cNvSpPr/>
      </dsp:nvSpPr>
      <dsp:spPr>
        <a:xfrm rot="10800000">
          <a:off x="1870610" y="2361318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1978541" y="2445490"/>
        <a:ext cx="251838" cy="252518"/>
      </dsp:txXfrm>
    </dsp:sp>
    <dsp:sp modelId="{0538887E-FF31-324E-B401-E87E44AFF0AA}">
      <dsp:nvSpPr>
        <dsp:cNvPr id="0" name=""/>
        <dsp:cNvSpPr/>
      </dsp:nvSpPr>
      <dsp:spPr>
        <a:xfrm>
          <a:off x="3881" y="2062642"/>
          <a:ext cx="1697026" cy="101821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Field Trial Design</a:t>
          </a:r>
        </a:p>
      </dsp:txBody>
      <dsp:txXfrm>
        <a:off x="33703" y="2092464"/>
        <a:ext cx="1637382" cy="958571"/>
      </dsp:txXfrm>
    </dsp:sp>
    <dsp:sp modelId="{92EB25B1-D4AE-754E-BD44-115E26D1FF80}">
      <dsp:nvSpPr>
        <dsp:cNvPr id="0" name=""/>
        <dsp:cNvSpPr/>
      </dsp:nvSpPr>
      <dsp:spPr>
        <a:xfrm rot="5400000">
          <a:off x="672509" y="3199649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726135" y="3230196"/>
        <a:ext cx="252518" cy="251838"/>
      </dsp:txXfrm>
    </dsp:sp>
    <dsp:sp modelId="{C225C079-1737-3742-99A0-0A7B593214FB}">
      <dsp:nvSpPr>
        <dsp:cNvPr id="0" name=""/>
        <dsp:cNvSpPr/>
      </dsp:nvSpPr>
      <dsp:spPr>
        <a:xfrm>
          <a:off x="3881" y="3759668"/>
          <a:ext cx="1697026" cy="10182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Deployment</a:t>
          </a:r>
        </a:p>
      </dsp:txBody>
      <dsp:txXfrm>
        <a:off x="33703" y="3789490"/>
        <a:ext cx="1637382" cy="958571"/>
      </dsp:txXfrm>
    </dsp:sp>
    <dsp:sp modelId="{C8297064-9915-AB4E-A9CB-FFEA8FC197B9}">
      <dsp:nvSpPr>
        <dsp:cNvPr id="0" name=""/>
        <dsp:cNvSpPr/>
      </dsp:nvSpPr>
      <dsp:spPr>
        <a:xfrm>
          <a:off x="1850246" y="4058345"/>
          <a:ext cx="359769" cy="4208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850246" y="4142517"/>
        <a:ext cx="251838" cy="252518"/>
      </dsp:txXfrm>
    </dsp:sp>
    <dsp:sp modelId="{098F0226-B690-1B45-B506-7C933BFB7998}">
      <dsp:nvSpPr>
        <dsp:cNvPr id="0" name=""/>
        <dsp:cNvSpPr/>
      </dsp:nvSpPr>
      <dsp:spPr>
        <a:xfrm>
          <a:off x="2379718" y="3759668"/>
          <a:ext cx="1697026" cy="101821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Monitoring</a:t>
          </a:r>
        </a:p>
      </dsp:txBody>
      <dsp:txXfrm>
        <a:off x="2409540" y="3789490"/>
        <a:ext cx="1637382" cy="958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6d8ed670a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6d8ed670a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d8ed670a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d8ed670a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6d8ed670a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6d8ed670a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09DEBAC1-B7F2-498B-49F6-61D5A65B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66cd25377_0_24:notes">
            <a:extLst>
              <a:ext uri="{FF2B5EF4-FFF2-40B4-BE49-F238E27FC236}">
                <a16:creationId xmlns:a16="http://schemas.microsoft.com/office/drawing/2014/main" id="{B9AD2982-4EAA-5446-BC92-B5C0596503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66cd25377_0_24:notes">
            <a:extLst>
              <a:ext uri="{FF2B5EF4-FFF2-40B4-BE49-F238E27FC236}">
                <a16:creationId xmlns:a16="http://schemas.microsoft.com/office/drawing/2014/main" id="{10EFD38D-ED55-8CBB-A209-E0B1F14BC4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ML students, previous iterations of this class probably involved some readings and assignments in each of these areas. This semester, we’re taking a more hands-on project-focused approach.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23897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66cd2537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66cd25377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ML students, previous iterations of this class probably involved some readings and assignments in each of these areas. This semester, we’re taking a more hands-on project-focused approach.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d8ed670a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d8ed670a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d8ed670a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d8ed670a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d8ed670a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d8ed670a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d8ed670a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d8ed670a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d8ed670a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d8ed670a8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d8ed670a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d8ed670a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d8ed670a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d8ed670a8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d8ed670a8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d8ed670a8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We’ll be creating accounts on Wednesday and send around instructions about connecting to the course infrastructure once they’re ready for you to log on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-10650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6"/>
          <p:cNvSpPr/>
          <p:nvPr/>
        </p:nvSpPr>
        <p:spPr>
          <a:xfrm>
            <a:off x="-21275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7"/>
          <p:cNvSpPr/>
          <p:nvPr/>
        </p:nvSpPr>
        <p:spPr>
          <a:xfrm>
            <a:off x="-21275" y="-27575"/>
            <a:ext cx="9165300" cy="1085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525" cy="8417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3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ssg.github.io/mlforpublicpolicylab/schedule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311700" y="148227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Machine Learning in Practice</a:t>
            </a:r>
            <a:br>
              <a:rPr lang="en" sz="4400" dirty="0"/>
            </a:br>
            <a:r>
              <a:rPr lang="en" sz="4000" dirty="0"/>
              <a:t>(for Social Good and Public Policy)</a:t>
            </a:r>
            <a:endParaRPr sz="3200"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Rayid Ghani</a:t>
            </a:r>
            <a:endParaRPr dirty="0"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488" y="3818150"/>
            <a:ext cx="3629025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we want you to learn from this class</a:t>
            </a:r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22942" y="1162101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How to </a:t>
            </a:r>
            <a:r>
              <a:rPr lang="en" b="1" dirty="0"/>
              <a:t>responsibly</a:t>
            </a:r>
            <a:r>
              <a:rPr lang="en" dirty="0"/>
              <a:t> and </a:t>
            </a:r>
            <a:r>
              <a:rPr lang="en" b="1" dirty="0"/>
              <a:t>effectively</a:t>
            </a:r>
            <a:r>
              <a:rPr lang="en" dirty="0"/>
              <a:t> solve real-world policy problems using ML</a:t>
            </a:r>
            <a:br>
              <a:rPr lang="en" dirty="0"/>
            </a:br>
            <a:endParaRPr lang="en-US" sz="1200" dirty="0"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/>
              <a:t>Understand where ML fits as part of your analytical toolkit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/>
              <a:t>Understand the *entire* Machine Learning process </a:t>
            </a:r>
            <a:r>
              <a:rPr lang="en-US" sz="1600" dirty="0"/>
              <a:t>(and get hands-on experience doing a lot of it)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buSzPts val="1800"/>
            </a:pPr>
            <a:r>
              <a:rPr lang="en-US" sz="1800" dirty="0"/>
              <a:t>Be able to work with reusable ML pipelines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buSzPts val="1800"/>
            </a:pPr>
            <a:r>
              <a:rPr lang="en-US" sz="1800" dirty="0"/>
              <a:t>Learn how to use and evaluate ML methods (that you have covered in earlier classes) in the context of a real problem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buSzPts val="1800"/>
            </a:pP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Pre-requisites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Caring about the world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Interest in working with other people</a:t>
            </a:r>
          </a:p>
          <a:p>
            <a:pPr lvl="0"/>
            <a:r>
              <a:rPr lang="en" dirty="0"/>
              <a:t>SQL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Python (pandas, </a:t>
            </a:r>
            <a:r>
              <a:rPr lang="en" dirty="0" err="1"/>
              <a:t>sklearn</a:t>
            </a:r>
            <a:r>
              <a:rPr lang="en" dirty="0"/>
              <a:t>, matplotlib)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Machine Learning methods and process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Ideally: Experience with command line (bash), git(hub), working on remote servers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is this course different than a typical ML class? 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>
                <a:solidFill>
                  <a:schemeClr val="dk1"/>
                </a:solidFill>
              </a:rPr>
              <a:t>We’ll assume everyone knows most of the methods/models and focus on everything else that’s important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43699881-33E2-4D5E-11C3-555092D55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>
            <a:extLst>
              <a:ext uri="{FF2B5EF4-FFF2-40B4-BE49-F238E27FC236}">
                <a16:creationId xmlns:a16="http://schemas.microsoft.com/office/drawing/2014/main" id="{1999359D-3B87-6500-8640-5CB8AAC9B1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765" y="186575"/>
            <a:ext cx="857922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Skills needed to solve real-world problems with data</a:t>
            </a:r>
            <a:endParaRPr dirty="0"/>
          </a:p>
        </p:txBody>
      </p:sp>
      <p:sp>
        <p:nvSpPr>
          <p:cNvPr id="106" name="Google Shape;106;p20">
            <a:extLst>
              <a:ext uri="{FF2B5EF4-FFF2-40B4-BE49-F238E27FC236}">
                <a16:creationId xmlns:a16="http://schemas.microsoft.com/office/drawing/2014/main" id="{CC5D6F59-F93A-E028-17E1-CFD8C08BC222}"/>
              </a:ext>
            </a:extLst>
          </p:cNvPr>
          <p:cNvSpPr/>
          <p:nvPr/>
        </p:nvSpPr>
        <p:spPr>
          <a:xfrm>
            <a:off x="4053800" y="2731425"/>
            <a:ext cx="1134600" cy="806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Lato"/>
                <a:ea typeface="Lato"/>
                <a:cs typeface="Lato"/>
                <a:sym typeface="Lato"/>
              </a:rPr>
              <a:t>Social Impact</a:t>
            </a:r>
            <a:endParaRPr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20">
            <a:extLst>
              <a:ext uri="{FF2B5EF4-FFF2-40B4-BE49-F238E27FC236}">
                <a16:creationId xmlns:a16="http://schemas.microsoft.com/office/drawing/2014/main" id="{0C927134-2E3F-77EF-BAC7-02129856A97D}"/>
              </a:ext>
            </a:extLst>
          </p:cNvPr>
          <p:cNvSpPr/>
          <p:nvPr/>
        </p:nvSpPr>
        <p:spPr>
          <a:xfrm>
            <a:off x="3562550" y="11599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CS,  Programming, ML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20">
            <a:extLst>
              <a:ext uri="{FF2B5EF4-FFF2-40B4-BE49-F238E27FC236}">
                <a16:creationId xmlns:a16="http://schemas.microsoft.com/office/drawing/2014/main" id="{7758CF7D-C966-73F5-3AE6-8DF9604AD3EE}"/>
              </a:ext>
            </a:extLst>
          </p:cNvPr>
          <p:cNvSpPr/>
          <p:nvPr/>
        </p:nvSpPr>
        <p:spPr>
          <a:xfrm>
            <a:off x="6111725" y="14395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Statistics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20">
            <a:extLst>
              <a:ext uri="{FF2B5EF4-FFF2-40B4-BE49-F238E27FC236}">
                <a16:creationId xmlns:a16="http://schemas.microsoft.com/office/drawing/2014/main" id="{F47D2503-3170-F023-F03D-ECBE54D90370}"/>
              </a:ext>
            </a:extLst>
          </p:cNvPr>
          <p:cNvSpPr/>
          <p:nvPr/>
        </p:nvSpPr>
        <p:spPr>
          <a:xfrm>
            <a:off x="6265950" y="248090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Social Sciences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20">
            <a:extLst>
              <a:ext uri="{FF2B5EF4-FFF2-40B4-BE49-F238E27FC236}">
                <a16:creationId xmlns:a16="http://schemas.microsoft.com/office/drawing/2014/main" id="{E798C978-5D36-5200-AFB8-ED222E1C64E9}"/>
              </a:ext>
            </a:extLst>
          </p:cNvPr>
          <p:cNvSpPr/>
          <p:nvPr/>
        </p:nvSpPr>
        <p:spPr>
          <a:xfrm>
            <a:off x="6103075" y="3401992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OR/Optimization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4" name="Google Shape;114;p20">
            <a:extLst>
              <a:ext uri="{FF2B5EF4-FFF2-40B4-BE49-F238E27FC236}">
                <a16:creationId xmlns:a16="http://schemas.microsoft.com/office/drawing/2014/main" id="{B1DDDF54-F901-E391-C96D-7DD4DD94E696}"/>
              </a:ext>
            </a:extLst>
          </p:cNvPr>
          <p:cNvCxnSpPr>
            <a:stCxn id="107" idx="2"/>
            <a:endCxn id="106" idx="0"/>
          </p:cNvCxnSpPr>
          <p:nvPr/>
        </p:nvCxnSpPr>
        <p:spPr>
          <a:xfrm>
            <a:off x="4621100" y="1792300"/>
            <a:ext cx="0" cy="939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20">
            <a:extLst>
              <a:ext uri="{FF2B5EF4-FFF2-40B4-BE49-F238E27FC236}">
                <a16:creationId xmlns:a16="http://schemas.microsoft.com/office/drawing/2014/main" id="{F19CDA19-EF5E-7E0A-A487-9EE948E09206}"/>
              </a:ext>
            </a:extLst>
          </p:cNvPr>
          <p:cNvCxnSpPr/>
          <p:nvPr/>
        </p:nvCxnSpPr>
        <p:spPr>
          <a:xfrm flipH="1">
            <a:off x="5171275" y="2078600"/>
            <a:ext cx="986400" cy="678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" name="Google Shape;116;p20">
            <a:extLst>
              <a:ext uri="{FF2B5EF4-FFF2-40B4-BE49-F238E27FC236}">
                <a16:creationId xmlns:a16="http://schemas.microsoft.com/office/drawing/2014/main" id="{34E4582F-7336-54B5-7647-6D4661BE84EF}"/>
              </a:ext>
            </a:extLst>
          </p:cNvPr>
          <p:cNvCxnSpPr>
            <a:stCxn id="109" idx="1"/>
            <a:endCxn id="106" idx="3"/>
          </p:cNvCxnSpPr>
          <p:nvPr/>
        </p:nvCxnSpPr>
        <p:spPr>
          <a:xfrm flipH="1">
            <a:off x="5188400" y="2797105"/>
            <a:ext cx="1077550" cy="33737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20">
            <a:extLst>
              <a:ext uri="{FF2B5EF4-FFF2-40B4-BE49-F238E27FC236}">
                <a16:creationId xmlns:a16="http://schemas.microsoft.com/office/drawing/2014/main" id="{65AE640C-EAA7-3BE1-7FE1-B583655A79C7}"/>
              </a:ext>
            </a:extLst>
          </p:cNvPr>
          <p:cNvCxnSpPr>
            <a:cxnSpLocks/>
            <a:stCxn id="110" idx="1"/>
          </p:cNvCxnSpPr>
          <p:nvPr/>
        </p:nvCxnSpPr>
        <p:spPr>
          <a:xfrm flipH="1" flipV="1">
            <a:off x="5170200" y="3450675"/>
            <a:ext cx="932875" cy="26751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37783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3765" y="186575"/>
            <a:ext cx="857922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Skills needed to solve real-world problems with data</a:t>
            </a:r>
            <a:endParaRPr dirty="0"/>
          </a:p>
        </p:txBody>
      </p:sp>
      <p:sp>
        <p:nvSpPr>
          <p:cNvPr id="106" name="Google Shape;106;p20"/>
          <p:cNvSpPr/>
          <p:nvPr/>
        </p:nvSpPr>
        <p:spPr>
          <a:xfrm>
            <a:off x="4053800" y="2731425"/>
            <a:ext cx="1134600" cy="806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Lato"/>
                <a:ea typeface="Lato"/>
                <a:cs typeface="Lato"/>
                <a:sym typeface="Lato"/>
              </a:rPr>
              <a:t>Social Impact</a:t>
            </a:r>
            <a:endParaRPr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7" name="Google Shape;107;p20"/>
          <p:cNvSpPr/>
          <p:nvPr/>
        </p:nvSpPr>
        <p:spPr>
          <a:xfrm>
            <a:off x="3562550" y="11599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CS,  Programming, ML</a:t>
            </a:r>
          </a:p>
        </p:txBody>
      </p:sp>
      <p:sp>
        <p:nvSpPr>
          <p:cNvPr id="108" name="Google Shape;108;p20"/>
          <p:cNvSpPr/>
          <p:nvPr/>
        </p:nvSpPr>
        <p:spPr>
          <a:xfrm>
            <a:off x="6111725" y="143957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Statistics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6265950" y="248090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Social Sciences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6103075" y="3401992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OR/Optimization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" name="Google Shape;111;p20"/>
          <p:cNvSpPr/>
          <p:nvPr/>
        </p:nvSpPr>
        <p:spPr>
          <a:xfrm>
            <a:off x="802100" y="3329925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Ethics &amp;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Legal Issues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435200" y="24151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Communication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1036550" y="148750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Problem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Formulation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14" name="Google Shape;114;p20"/>
          <p:cNvCxnSpPr>
            <a:stCxn id="107" idx="2"/>
            <a:endCxn id="106" idx="0"/>
          </p:cNvCxnSpPr>
          <p:nvPr/>
        </p:nvCxnSpPr>
        <p:spPr>
          <a:xfrm>
            <a:off x="4621100" y="1792300"/>
            <a:ext cx="0" cy="939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20"/>
          <p:cNvCxnSpPr/>
          <p:nvPr/>
        </p:nvCxnSpPr>
        <p:spPr>
          <a:xfrm flipH="1">
            <a:off x="5171275" y="2078600"/>
            <a:ext cx="986400" cy="678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" name="Google Shape;116;p20"/>
          <p:cNvCxnSpPr>
            <a:stCxn id="109" idx="1"/>
            <a:endCxn id="106" idx="3"/>
          </p:cNvCxnSpPr>
          <p:nvPr/>
        </p:nvCxnSpPr>
        <p:spPr>
          <a:xfrm flipH="1">
            <a:off x="5188400" y="2797105"/>
            <a:ext cx="1077550" cy="33737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20"/>
          <p:cNvCxnSpPr>
            <a:cxnSpLocks/>
            <a:stCxn id="110" idx="1"/>
          </p:cNvCxnSpPr>
          <p:nvPr/>
        </p:nvCxnSpPr>
        <p:spPr>
          <a:xfrm flipH="1" flipV="1">
            <a:off x="5170200" y="3450675"/>
            <a:ext cx="932875" cy="26751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" name="Google Shape;118;p20"/>
          <p:cNvCxnSpPr>
            <a:cxnSpLocks/>
            <a:stCxn id="111" idx="3"/>
          </p:cNvCxnSpPr>
          <p:nvPr/>
        </p:nvCxnSpPr>
        <p:spPr>
          <a:xfrm flipV="1">
            <a:off x="2919200" y="3329925"/>
            <a:ext cx="1134600" cy="316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20"/>
          <p:cNvCxnSpPr>
            <a:stCxn id="112" idx="3"/>
            <a:endCxn id="106" idx="1"/>
          </p:cNvCxnSpPr>
          <p:nvPr/>
        </p:nvCxnSpPr>
        <p:spPr>
          <a:xfrm>
            <a:off x="2552300" y="2731300"/>
            <a:ext cx="1501500" cy="40317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20"/>
          <p:cNvCxnSpPr/>
          <p:nvPr/>
        </p:nvCxnSpPr>
        <p:spPr>
          <a:xfrm>
            <a:off x="3139125" y="2110425"/>
            <a:ext cx="954600" cy="646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Google Shape;111;p20">
            <a:extLst>
              <a:ext uri="{FF2B5EF4-FFF2-40B4-BE49-F238E27FC236}">
                <a16:creationId xmlns:a16="http://schemas.microsoft.com/office/drawing/2014/main" id="{134D2411-99C1-F4C5-1E3E-68EEAA8D7BCA}"/>
              </a:ext>
            </a:extLst>
          </p:cNvPr>
          <p:cNvSpPr/>
          <p:nvPr/>
        </p:nvSpPr>
        <p:spPr>
          <a:xfrm>
            <a:off x="1445450" y="4179913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Project Management</a:t>
            </a:r>
            <a:endParaRPr sz="16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8" name="Google Shape;118;p20">
            <a:extLst>
              <a:ext uri="{FF2B5EF4-FFF2-40B4-BE49-F238E27FC236}">
                <a16:creationId xmlns:a16="http://schemas.microsoft.com/office/drawing/2014/main" id="{42F11350-5B55-8858-2AB0-9A4B33843FA4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562550" y="3531550"/>
            <a:ext cx="879367" cy="96456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10;p20">
            <a:extLst>
              <a:ext uri="{FF2B5EF4-FFF2-40B4-BE49-F238E27FC236}">
                <a16:creationId xmlns:a16="http://schemas.microsoft.com/office/drawing/2014/main" id="{6AE12DBD-E7F0-806D-D669-25A5024FE152}"/>
              </a:ext>
            </a:extLst>
          </p:cNvPr>
          <p:cNvSpPr/>
          <p:nvPr/>
        </p:nvSpPr>
        <p:spPr>
          <a:xfrm>
            <a:off x="5523075" y="4190350"/>
            <a:ext cx="2117100" cy="632400"/>
          </a:xfrm>
          <a:prstGeom prst="roundRect">
            <a:avLst>
              <a:gd name="adj" fmla="val 16667"/>
            </a:avLst>
          </a:prstGeom>
          <a:solidFill>
            <a:srgbClr val="B45F0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Experimental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Design</a:t>
            </a:r>
            <a:endParaRPr sz="16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3" name="Google Shape;117;p20">
            <a:extLst>
              <a:ext uri="{FF2B5EF4-FFF2-40B4-BE49-F238E27FC236}">
                <a16:creationId xmlns:a16="http://schemas.microsoft.com/office/drawing/2014/main" id="{A484D8D9-1AF9-3AC7-BDCF-5D67B26C3594}"/>
              </a:ext>
            </a:extLst>
          </p:cNvPr>
          <p:cNvCxnSpPr>
            <a:cxnSpLocks/>
            <a:stCxn id="12" idx="1"/>
            <a:endCxn id="106" idx="2"/>
          </p:cNvCxnSpPr>
          <p:nvPr/>
        </p:nvCxnSpPr>
        <p:spPr>
          <a:xfrm flipH="1" flipV="1">
            <a:off x="4621100" y="3537525"/>
            <a:ext cx="901975" cy="969025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7669FA4-6753-D41C-1F75-136FCEC8D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" y="732731"/>
            <a:ext cx="9144000" cy="36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624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35350" y="0"/>
          <a:ext cx="88323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-1" y="23649"/>
            <a:ext cx="9088821" cy="316098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404125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8440-B3C4-B779-B907-739231E9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experiences</a:t>
            </a:r>
          </a:p>
        </p:txBody>
      </p:sp>
    </p:spTree>
    <p:extLst>
      <p:ext uri="{BB962C8B-B14F-4D97-AF65-F5344CB8AC3E}">
        <p14:creationId xmlns:p14="http://schemas.microsoft.com/office/powerpoint/2010/main" val="377070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2B76A-E90E-A15E-E061-7693A514D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BC62A-CCB7-0C44-D884-3648C97CE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want to get out of this class?</a:t>
            </a:r>
          </a:p>
        </p:txBody>
      </p:sp>
    </p:spTree>
    <p:extLst>
      <p:ext uri="{BB962C8B-B14F-4D97-AF65-F5344CB8AC3E}">
        <p14:creationId xmlns:p14="http://schemas.microsoft.com/office/powerpoint/2010/main" val="121124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linkClick r:id="rId3"/>
              </a:rPr>
              <a:t>Class Schedule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components of the class</a:t>
            </a:r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b="1" dirty="0">
                <a:solidFill>
                  <a:srgbClr val="FF0000"/>
                </a:solidFill>
              </a:rPr>
              <a:t>Group Projects – solving end to end (public policy) problems</a:t>
            </a:r>
            <a:endParaRPr b="1" dirty="0">
              <a:solidFill>
                <a:srgbClr val="FF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Lectures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Tech Sessions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Readings/Videos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Student Presentations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Discussions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</a:rPr>
              <a:t>Assignments (mostly project-related)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Logistics</a:t>
            </a:r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Attendance (is not optional)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Platforms: </a:t>
            </a: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Latest content will be on </a:t>
            </a:r>
            <a:r>
              <a:rPr lang="en-US" sz="1600" b="1" dirty="0" err="1">
                <a:solidFill>
                  <a:schemeClr val="dk1"/>
                </a:solidFill>
              </a:rPr>
              <a:t>github</a:t>
            </a:r>
            <a:endParaRPr lang="en-US" sz="1600" b="1" dirty="0">
              <a:solidFill>
                <a:schemeClr val="dk1"/>
              </a:solidFill>
            </a:endParaRP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b="1" dirty="0">
                <a:solidFill>
                  <a:schemeClr val="dk1"/>
                </a:solidFill>
              </a:rPr>
              <a:t>Canvas</a:t>
            </a:r>
            <a:r>
              <a:rPr lang="en" sz="1600" dirty="0">
                <a:solidFill>
                  <a:schemeClr val="dk1"/>
                </a:solidFill>
              </a:rPr>
              <a:t> (for assignment submissions)</a:t>
            </a:r>
          </a:p>
          <a:p>
            <a:pPr lvl="1"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b="1" dirty="0">
                <a:solidFill>
                  <a:schemeClr val="dk1"/>
                </a:solidFill>
              </a:rPr>
              <a:t>Slack</a:t>
            </a:r>
            <a:r>
              <a:rPr lang="en" sz="1600" dirty="0">
                <a:solidFill>
                  <a:schemeClr val="dk1"/>
                </a:solidFill>
              </a:rPr>
              <a:t> for communications and project and teamwork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L</a:t>
            </a:r>
            <a:r>
              <a:rPr lang="en" sz="1600" dirty="0">
                <a:solidFill>
                  <a:schemeClr val="dk1"/>
                </a:solidFill>
              </a:rPr>
              <a:t>ab/tech and review sessions</a:t>
            </a:r>
            <a:endParaRPr lang="en" sz="1600" b="1" dirty="0">
              <a:solidFill>
                <a:srgbClr val="FF0000"/>
              </a:solidFill>
            </a:endParaRP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" sz="1600" dirty="0">
                <a:solidFill>
                  <a:schemeClr val="dk1"/>
                </a:solidFill>
              </a:rPr>
              <a:t>Office hours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Weekly Reviews (due before class every week)</a:t>
            </a:r>
          </a:p>
          <a:p>
            <a:pPr indent="-330200">
              <a:spcBef>
                <a:spcPts val="700"/>
              </a:spcBef>
              <a:buClr>
                <a:schemeClr val="dk1"/>
              </a:buClr>
              <a:buSzPts val="1600"/>
            </a:pPr>
            <a:r>
              <a:rPr lang="en-US" sz="1600" dirty="0">
                <a:solidFill>
                  <a:schemeClr val="dk1"/>
                </a:solidFill>
              </a:rPr>
              <a:t>TA support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Projects</a:t>
            </a: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4A4805-A65F-D241-A1AE-797CF9F73996}"/>
              </a:ext>
            </a:extLst>
          </p:cNvPr>
          <p:cNvSpPr/>
          <p:nvPr/>
        </p:nvSpPr>
        <p:spPr>
          <a:xfrm>
            <a:off x="113168" y="1837245"/>
            <a:ext cx="8917663" cy="915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B00EDA-4982-4E4B-AE53-5B69328A4D8E}"/>
              </a:ext>
            </a:extLst>
          </p:cNvPr>
          <p:cNvSpPr txBox="1"/>
          <p:nvPr/>
        </p:nvSpPr>
        <p:spPr>
          <a:xfrm>
            <a:off x="1559126" y="1941068"/>
            <a:ext cx="6925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Providing proactive mental health support to individuals at risk of returning to Jail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C6CD55-8571-CD49-8365-8B6E813E3FA3}"/>
              </a:ext>
            </a:extLst>
          </p:cNvPr>
          <p:cNvSpPr/>
          <p:nvPr/>
        </p:nvSpPr>
        <p:spPr>
          <a:xfrm>
            <a:off x="108642" y="3127704"/>
            <a:ext cx="8917663" cy="915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8A643E-9ACD-3641-845B-FA631578DCA3}"/>
              </a:ext>
            </a:extLst>
          </p:cNvPr>
          <p:cNvSpPr txBox="1"/>
          <p:nvPr/>
        </p:nvSpPr>
        <p:spPr>
          <a:xfrm>
            <a:off x="1554600" y="3231527"/>
            <a:ext cx="6925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Identifying state bills that are likely to pass to support and prioritize advocacy efforts</a:t>
            </a:r>
          </a:p>
        </p:txBody>
      </p:sp>
      <p:pic>
        <p:nvPicPr>
          <p:cNvPr id="1036" name="Picture 12" descr="Schoolhouse Rock Bill | Meme Generator">
            <a:extLst>
              <a:ext uri="{FF2B5EF4-FFF2-40B4-BE49-F238E27FC236}">
                <a16:creationId xmlns:a16="http://schemas.microsoft.com/office/drawing/2014/main" id="{AC6FF74B-41B3-E64F-B57E-C223BD2512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9" b="7183"/>
          <a:stretch/>
        </p:blipFill>
        <p:spPr bwMode="auto">
          <a:xfrm>
            <a:off x="413862" y="3173010"/>
            <a:ext cx="798991" cy="8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449F2B-1696-4644-85D5-811997231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49" y="1881137"/>
            <a:ext cx="832104" cy="8277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0" y="281125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/>
              <a:t>The data you’re working with is </a:t>
            </a:r>
            <a:r>
              <a:rPr lang="en" sz="2000" b="1" u="sng" dirty="0"/>
              <a:t>confidential</a:t>
            </a:r>
            <a:r>
              <a:rPr lang="en" sz="2000" b="1" dirty="0"/>
              <a:t> and needs to be kept secure</a:t>
            </a:r>
            <a:endParaRPr sz="2000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000" dirty="0"/>
          </a:p>
        </p:txBody>
      </p:sp>
      <p:sp>
        <p:nvSpPr>
          <p:cNvPr id="171" name="Google Shape;171;p28"/>
          <p:cNvSpPr txBox="1">
            <a:spLocks noGrp="1"/>
          </p:cNvSpPr>
          <p:nvPr>
            <p:ph type="body" idx="1"/>
          </p:nvPr>
        </p:nvSpPr>
        <p:spPr>
          <a:xfrm>
            <a:off x="311700" y="12112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b="1" dirty="0">
                <a:solidFill>
                  <a:srgbClr val="000000"/>
                </a:solidFill>
              </a:rPr>
              <a:t>Do not download or copy any data from the server on your local machine *</a:t>
            </a:r>
            <a:endParaRPr b="1" dirty="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-US" sz="800" b="1"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b="1" dirty="0">
                <a:solidFill>
                  <a:srgbClr val="000000"/>
                </a:solidFill>
              </a:rPr>
              <a:t>Keep your credentials secure and do not commit them to </a:t>
            </a:r>
            <a:r>
              <a:rPr lang="en" b="1" dirty="0" err="1">
                <a:solidFill>
                  <a:srgbClr val="000000"/>
                </a:solidFill>
              </a:rPr>
              <a:t>github</a:t>
            </a:r>
            <a:endParaRPr b="1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800" b="1"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b="1" dirty="0">
                <a:solidFill>
                  <a:srgbClr val="000000"/>
                </a:solidFill>
              </a:rPr>
              <a:t>Tell us immediately if you suspect that any data you had access to may be compromised</a:t>
            </a:r>
            <a:br>
              <a:rPr lang="en" b="1" dirty="0">
                <a:solidFill>
                  <a:srgbClr val="000000"/>
                </a:solidFill>
              </a:rPr>
            </a:br>
            <a:endParaRPr lang="en" sz="800" b="1" dirty="0"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b="1" dirty="0">
                <a:solidFill>
                  <a:srgbClr val="FF0000"/>
                </a:solidFill>
              </a:rPr>
              <a:t>Return the signed data confidentiality form on Thursday</a:t>
            </a:r>
            <a:endParaRPr b="1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Teams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Make sure to fill out project preference form by class on </a:t>
            </a:r>
            <a:r>
              <a:rPr lang="en" dirty="0" err="1"/>
              <a:t>thursday</a:t>
            </a: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We’ll make teams at the end of this week to balance your preferences, experience, and background</a:t>
            </a: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We might need to adjust based on people dropping the class so don’t get too attached to your team and project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If you’re going to drop this class, drop now (before we make teams)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Setup</a:t>
            </a:r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-140500" y="1219025"/>
            <a:ext cx="684345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Make sure you have the following things set up: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ssh</a:t>
            </a:r>
            <a:r>
              <a:rPr lang="en" dirty="0"/>
              <a:t> (to connect to the server) </a:t>
            </a:r>
            <a:r>
              <a:rPr lang="en" b="1" dirty="0" err="1"/>
              <a:t>server</a:t>
            </a:r>
            <a:r>
              <a:rPr lang="en" dirty="0" err="1"/>
              <a:t>.</a:t>
            </a:r>
            <a:r>
              <a:rPr lang="en" b="1" dirty="0" err="1"/>
              <a:t>mlpolicylab.dssg.io</a:t>
            </a:r>
            <a:endParaRPr b="1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dbeaver</a:t>
            </a:r>
            <a:r>
              <a:rPr lang="en" dirty="0"/>
              <a:t> and </a:t>
            </a:r>
            <a:r>
              <a:rPr lang="en" dirty="0" err="1"/>
              <a:t>psql</a:t>
            </a:r>
            <a:r>
              <a:rPr lang="en" dirty="0"/>
              <a:t> (to connect to the database) </a:t>
            </a:r>
            <a:r>
              <a:rPr lang="en" b="1" dirty="0" err="1"/>
              <a:t>database.mlpolicylab.dssg.io</a:t>
            </a:r>
            <a:endParaRPr b="1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Github</a:t>
            </a:r>
            <a:r>
              <a:rPr lang="en" dirty="0"/>
              <a:t> (to collaborate, share code with your team, and submit code) </a:t>
            </a:r>
            <a:r>
              <a:rPr lang="en" b="1" dirty="0" err="1"/>
              <a:t>github.com</a:t>
            </a:r>
            <a:r>
              <a:rPr lang="en" b="1" dirty="0"/>
              <a:t>/</a:t>
            </a:r>
            <a:r>
              <a:rPr lang="en" b="1" dirty="0" err="1"/>
              <a:t>dssg</a:t>
            </a:r>
            <a:r>
              <a:rPr lang="en" b="1" dirty="0"/>
              <a:t>/</a:t>
            </a:r>
            <a:r>
              <a:rPr lang="en" b="1" dirty="0" err="1"/>
              <a:t>mlforpublicpolicylab</a:t>
            </a:r>
            <a:br>
              <a:rPr lang="en" b="1" dirty="0"/>
            </a:br>
            <a:br>
              <a:rPr lang="en" b="1" dirty="0"/>
            </a:br>
            <a:endParaRPr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Get familiar with: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Postgresql</a:t>
            </a:r>
            <a:r>
              <a:rPr lang="en" dirty="0"/>
              <a:t> (to analyze and query data)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*nix command line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Git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Remote server workflow</a:t>
            </a:r>
            <a:endParaRPr dirty="0"/>
          </a:p>
        </p:txBody>
      </p:sp>
      <p:sp>
        <p:nvSpPr>
          <p:cNvPr id="178" name="Google Shape;178;p29"/>
          <p:cNvSpPr txBox="1"/>
          <p:nvPr/>
        </p:nvSpPr>
        <p:spPr>
          <a:xfrm>
            <a:off x="6642250" y="1557150"/>
            <a:ext cx="2263500" cy="1014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We’ll have a tech session </a:t>
            </a:r>
            <a:r>
              <a:rPr lang="en" dirty="0" err="1"/>
              <a:t>friday</a:t>
            </a:r>
            <a:r>
              <a:rPr lang="en" dirty="0"/>
              <a:t> to help with setup</a:t>
            </a:r>
            <a:endParaRPr dirty="0"/>
          </a:p>
        </p:txBody>
      </p:sp>
      <p:sp>
        <p:nvSpPr>
          <p:cNvPr id="179" name="Google Shape;179;p29"/>
          <p:cNvSpPr txBox="1"/>
          <p:nvPr/>
        </p:nvSpPr>
        <p:spPr>
          <a:xfrm>
            <a:off x="4453125" y="3374441"/>
            <a:ext cx="3298010" cy="1197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We’ll have tech sessions over the next few weeks to help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 for next class</a:t>
            </a:r>
            <a:endParaRPr/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Tech setup (</a:t>
            </a:r>
            <a:r>
              <a:rPr lang="en" dirty="0" err="1"/>
              <a:t>friday</a:t>
            </a:r>
            <a:r>
              <a:rPr lang="en" dirty="0"/>
              <a:t>) </a:t>
            </a:r>
          </a:p>
          <a:p>
            <a:pPr lvl="1"/>
            <a:r>
              <a:rPr lang="en-US" sz="1600" dirty="0"/>
              <a:t>Make sure to fill out the </a:t>
            </a:r>
            <a:r>
              <a:rPr lang="en-US" sz="1600" dirty="0" err="1"/>
              <a:t>github</a:t>
            </a:r>
            <a:r>
              <a:rPr lang="en-US" sz="1600" dirty="0"/>
              <a:t> and ssh form by end of today - We need this get you set up on the infrastructure</a:t>
            </a:r>
            <a:endParaRPr lang="en" sz="1600" dirty="0"/>
          </a:p>
          <a:p>
            <a:pPr lvl="1">
              <a:spcBef>
                <a:spcPts val="0"/>
              </a:spcBef>
            </a:pPr>
            <a:r>
              <a:rPr lang="en" sz="1600" dirty="0"/>
              <a:t>Remember to bring your laptop!</a:t>
            </a:r>
          </a:p>
          <a:p>
            <a:pPr marL="139700" indent="0">
              <a:buNone/>
            </a:pPr>
            <a:endParaRPr lang="en" sz="1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Readings (for Thursday): Available on Class </a:t>
            </a:r>
            <a:r>
              <a:rPr lang="en" dirty="0" err="1"/>
              <a:t>Github</a:t>
            </a:r>
            <a:r>
              <a:rPr lang="en" dirty="0"/>
              <a:t> Repo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/>
              <a:t>Project Scoping guide</a:t>
            </a:r>
            <a:endParaRPr sz="16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/>
              <a:t>Example case study</a:t>
            </a:r>
          </a:p>
          <a:p>
            <a:pPr marL="139700" indent="0">
              <a:buSzPts val="1400"/>
              <a:buNone/>
            </a:pPr>
            <a:endParaRPr lang="en" sz="2000" dirty="0"/>
          </a:p>
          <a:p>
            <a:pPr lvl="0"/>
            <a:r>
              <a:rPr lang="en-US" dirty="0"/>
              <a:t>Assignments: See Canvas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Due Thursday: Project Preferences</a:t>
            </a:r>
          </a:p>
          <a:p>
            <a:pPr marL="139700" indent="0">
              <a:buSzPts val="1400"/>
              <a:buNone/>
            </a:pPr>
            <a:endParaRPr lang="en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9952</TotalTime>
  <Words>783</Words>
  <Application>Microsoft Macintosh PowerPoint</Application>
  <PresentationFormat>On-screen Show (16:9)</PresentationFormat>
  <Paragraphs>126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Lato</vt:lpstr>
      <vt:lpstr>Arial</vt:lpstr>
      <vt:lpstr>Simple Light</vt:lpstr>
      <vt:lpstr>Machine Learning in Practice (for Social Good and Public Policy)</vt:lpstr>
      <vt:lpstr>What we want you to learn from this class</vt:lpstr>
      <vt:lpstr>Pre-requisites</vt:lpstr>
      <vt:lpstr>How is this course different than a typical ML class? </vt:lpstr>
      <vt:lpstr>Skills needed to solve real-world problems with data</vt:lpstr>
      <vt:lpstr>Skills needed to solve real-world problems with data</vt:lpstr>
      <vt:lpstr>PowerPoint Presentation</vt:lpstr>
      <vt:lpstr>PowerPoint Presentation</vt:lpstr>
      <vt:lpstr>Your experiences</vt:lpstr>
      <vt:lpstr>What do you want to get out of this class?</vt:lpstr>
      <vt:lpstr>Class Schedule</vt:lpstr>
      <vt:lpstr>Different components of the class</vt:lpstr>
      <vt:lpstr>Logistics</vt:lpstr>
      <vt:lpstr>Projects</vt:lpstr>
      <vt:lpstr>The data you’re working with is confidential and needs to be kept secure </vt:lpstr>
      <vt:lpstr>Project Teams</vt:lpstr>
      <vt:lpstr>Tech Setup</vt:lpstr>
      <vt:lpstr>Prep for 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for Public Policy Lab (aka Data Analysis Class) </dc:title>
  <cp:lastModifiedBy>Ghani Rayid</cp:lastModifiedBy>
  <cp:revision>29</cp:revision>
  <dcterms:modified xsi:type="dcterms:W3CDTF">2026-08-25T03:11:52Z</dcterms:modified>
</cp:coreProperties>
</file>