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436" r:id="rId3"/>
    <p:sldId id="259" r:id="rId4"/>
    <p:sldId id="451" r:id="rId5"/>
    <p:sldId id="452" r:id="rId6"/>
    <p:sldId id="262" r:id="rId7"/>
    <p:sldId id="424" r:id="rId8"/>
    <p:sldId id="446" r:id="rId9"/>
    <p:sldId id="450" r:id="rId10"/>
    <p:sldId id="447" r:id="rId11"/>
    <p:sldId id="430" r:id="rId12"/>
    <p:sldId id="425" r:id="rId13"/>
    <p:sldId id="434" r:id="rId14"/>
    <p:sldId id="429" r:id="rId15"/>
    <p:sldId id="435" r:id="rId16"/>
    <p:sldId id="443" r:id="rId17"/>
    <p:sldId id="444" r:id="rId18"/>
    <p:sldId id="442" r:id="rId19"/>
    <p:sldId id="445" r:id="rId20"/>
    <p:sldId id="269" r:id="rId21"/>
    <p:sldId id="273" r:id="rId22"/>
    <p:sldId id="277" r:id="rId23"/>
    <p:sldId id="285" r:id="rId24"/>
    <p:sldId id="427" r:id="rId25"/>
    <p:sldId id="432" r:id="rId26"/>
    <p:sldId id="453" r:id="rId27"/>
    <p:sldId id="454" r:id="rId28"/>
    <p:sldId id="455" r:id="rId29"/>
    <p:sldId id="456" r:id="rId30"/>
    <p:sldId id="431" r:id="rId31"/>
    <p:sldId id="449" r:id="rId32"/>
  </p:sldIdLst>
  <p:sldSz cx="12192000" cy="6858000"/>
  <p:notesSz cx="6858000" cy="9144000"/>
  <p:custDataLst>
    <p:tags r:id="rId34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35" roundtripDataSignature="AMtx7mjFyVUGRZWio+dc9dxzYsimUxNJ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86"/>
    <p:restoredTop sz="96327"/>
  </p:normalViewPr>
  <p:slideViewPr>
    <p:cSldViewPr snapToGrid="0" snapToObjects="1">
      <p:cViewPr varScale="1">
        <p:scale>
          <a:sx n="81" d="100"/>
          <a:sy n="81" d="100"/>
        </p:scale>
        <p:origin x="208" y="1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customschemas.google.com/relationships/presentationmetadata" Target="meta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fa50a05de3_3_7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g3fa50a05de3_3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fa51e456a9_2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fa51e456a9_2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13a827b83f3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13a827b83f3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13a827b83f3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13a827b83f3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13a827b83f3_7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13a827b83f3_7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134e0ee0e3b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134e0ee0e3b_0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7307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64;g6dad9273e7_0_53">
            <a:extLst>
              <a:ext uri="{FF2B5EF4-FFF2-40B4-BE49-F238E27FC236}">
                <a16:creationId xmlns:a16="http://schemas.microsoft.com/office/drawing/2014/main" id="{CC84B178-9F35-4D45-A609-CF732A414DB7}"/>
              </a:ext>
            </a:extLst>
          </p:cNvPr>
          <p:cNvSpPr txBox="1"/>
          <p:nvPr userDrawn="1"/>
        </p:nvSpPr>
        <p:spPr>
          <a:xfrm>
            <a:off x="0" y="-295"/>
            <a:ext cx="12192000" cy="3778832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3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g6dad9273e7_0_4"/>
          <p:cNvSpPr txBox="1">
            <a:spLocks noGrp="1"/>
          </p:cNvSpPr>
          <p:nvPr>
            <p:ph type="ctrTitle"/>
          </p:nvPr>
        </p:nvSpPr>
        <p:spPr>
          <a:xfrm>
            <a:off x="415611" y="380906"/>
            <a:ext cx="11360700" cy="2736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>
                <a:solidFill>
                  <a:schemeClr val="bg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 dirty="0"/>
          </a:p>
        </p:txBody>
      </p:sp>
      <p:sp>
        <p:nvSpPr>
          <p:cNvPr id="15" name="Google Shape;15;g6dad9273e7_0_4"/>
          <p:cNvSpPr txBox="1">
            <a:spLocks noGrp="1"/>
          </p:cNvSpPr>
          <p:nvPr>
            <p:ph type="subTitle" idx="1"/>
          </p:nvPr>
        </p:nvSpPr>
        <p:spPr>
          <a:xfrm>
            <a:off x="415611" y="3778537"/>
            <a:ext cx="11360700" cy="105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 dirty="0"/>
          </a:p>
        </p:txBody>
      </p:sp>
      <p:sp>
        <p:nvSpPr>
          <p:cNvPr id="16" name="Google Shape;16;g6dad9273e7_0_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3C111E-0D94-D541-964E-0A52448480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54930" y="5240440"/>
            <a:ext cx="5519424" cy="160286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6dad9273e7_0_53"/>
          <p:cNvSpPr txBox="1">
            <a:spLocks noGrp="1"/>
          </p:cNvSpPr>
          <p:nvPr>
            <p:ph type="body" idx="1"/>
          </p:nvPr>
        </p:nvSpPr>
        <p:spPr>
          <a:xfrm>
            <a:off x="268210" y="1588503"/>
            <a:ext cx="11666400" cy="49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 rtl="0"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 dirty="0"/>
          </a:p>
        </p:txBody>
      </p:sp>
      <p:sp>
        <p:nvSpPr>
          <p:cNvPr id="64" name="Google Shape;64;g6dad9273e7_0_53"/>
          <p:cNvSpPr txBox="1"/>
          <p:nvPr/>
        </p:nvSpPr>
        <p:spPr>
          <a:xfrm>
            <a:off x="5410" y="11929"/>
            <a:ext cx="12192000" cy="1353806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300" b="0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058E15-DEBE-0941-A587-4DF3467F6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558" y="418466"/>
            <a:ext cx="11360700" cy="7635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5D47466-B32A-272E-9563-02025B8DC287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465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415601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415601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Char char="●"/>
              <a:defRPr>
                <a:solidFill>
                  <a:srgbClr val="434343"/>
                </a:solidFill>
              </a:defRPr>
            </a:lvl1pPr>
            <a:lvl2pPr marL="1219170" lvl="1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828754" lvl="2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2438339" lvl="3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3047924" lvl="4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3657509" lvl="5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4267093" lvl="6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4876678" lvl="7" indent="-423323" algn="l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5486263" lvl="8" indent="-423323" algn="l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65" name="Google Shape;65;p16"/>
          <p:cNvSpPr/>
          <p:nvPr/>
        </p:nvSpPr>
        <p:spPr>
          <a:xfrm>
            <a:off x="-14199" y="-36766"/>
            <a:ext cx="12220500" cy="1447500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4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10356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6dad9273e7_0_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g6dad9273e7_0_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marL="914400" lvl="1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marL="1371600" lvl="2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marL="1828800" lvl="3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marL="2286000" lvl="4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marL="2743200" lvl="5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marL="3200400" lvl="6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marL="3657600" lvl="7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marL="4114800" lvl="8" indent="-34925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g6dad9273e7_0_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63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lido.com/powerpoint-polling?utm_source=powerpoint&amp;utm_medium=placeholder-slide" TargetMode="External"/><Relationship Id="rId3" Type="http://schemas.openxmlformats.org/officeDocument/2006/relationships/tags" Target="../tags/tag4.xml"/><Relationship Id="rId7" Type="http://schemas.openxmlformats.org/officeDocument/2006/relationships/image" Target="../media/image3.sv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5.svg"/><Relationship Id="rId5" Type="http://schemas.openxmlformats.org/officeDocument/2006/relationships/tags" Target="../tags/tag6.xml"/><Relationship Id="rId10" Type="http://schemas.openxmlformats.org/officeDocument/2006/relationships/hyperlink" Target="https://www.slido.com/support/ppi/how-to-change-the-design" TargetMode="External"/><Relationship Id="rId4" Type="http://schemas.openxmlformats.org/officeDocument/2006/relationships/tags" Target="../tags/tag5.xml"/><Relationship Id="rId9" Type="http://schemas.openxmlformats.org/officeDocument/2006/relationships/image" Target="../media/image4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lido.com/powerpoint-polling?utm_source=powerpoint&amp;utm_medium=placeholder-slide" TargetMode="External"/><Relationship Id="rId3" Type="http://schemas.openxmlformats.org/officeDocument/2006/relationships/tags" Target="../tags/tag9.xml"/><Relationship Id="rId7" Type="http://schemas.openxmlformats.org/officeDocument/2006/relationships/image" Target="../media/image3.sv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5.svg"/><Relationship Id="rId5" Type="http://schemas.openxmlformats.org/officeDocument/2006/relationships/tags" Target="../tags/tag11.xml"/><Relationship Id="rId10" Type="http://schemas.openxmlformats.org/officeDocument/2006/relationships/hyperlink" Target="https://www.slido.com/support/ppi/how-to-change-the-design" TargetMode="External"/><Relationship Id="rId4" Type="http://schemas.openxmlformats.org/officeDocument/2006/relationships/tags" Target="../tags/tag10.xml"/><Relationship Id="rId9" Type="http://schemas.openxmlformats.org/officeDocument/2006/relationships/image" Target="../media/image4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lido.com/powerpoint-polling?utm_source=powerpoint&amp;utm_medium=placeholder-slide" TargetMode="External"/><Relationship Id="rId3" Type="http://schemas.openxmlformats.org/officeDocument/2006/relationships/tags" Target="../tags/tag14.xml"/><Relationship Id="rId7" Type="http://schemas.openxmlformats.org/officeDocument/2006/relationships/image" Target="../media/image3.sv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5.svg"/><Relationship Id="rId5" Type="http://schemas.openxmlformats.org/officeDocument/2006/relationships/tags" Target="../tags/tag16.xml"/><Relationship Id="rId10" Type="http://schemas.openxmlformats.org/officeDocument/2006/relationships/hyperlink" Target="https://www.slido.com/support/ppi/how-to-change-the-design" TargetMode="External"/><Relationship Id="rId4" Type="http://schemas.openxmlformats.org/officeDocument/2006/relationships/tags" Target="../tags/tag15.xml"/><Relationship Id="rId9" Type="http://schemas.openxmlformats.org/officeDocument/2006/relationships/image" Target="../media/image4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lido.com/powerpoint-polling?utm_source=powerpoint&amp;utm_medium=placeholder-slide" TargetMode="External"/><Relationship Id="rId3" Type="http://schemas.openxmlformats.org/officeDocument/2006/relationships/tags" Target="../tags/tag19.xml"/><Relationship Id="rId7" Type="http://schemas.openxmlformats.org/officeDocument/2006/relationships/image" Target="../media/image3.sv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5.svg"/><Relationship Id="rId5" Type="http://schemas.openxmlformats.org/officeDocument/2006/relationships/tags" Target="../tags/tag21.xml"/><Relationship Id="rId10" Type="http://schemas.openxmlformats.org/officeDocument/2006/relationships/hyperlink" Target="https://www.slido.com/support/ppi/how-to-change-the-design" TargetMode="External"/><Relationship Id="rId4" Type="http://schemas.openxmlformats.org/officeDocument/2006/relationships/tags" Target="../tags/tag20.xml"/><Relationship Id="rId9" Type="http://schemas.openxmlformats.org/officeDocument/2006/relationships/image" Target="../media/image4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lido.com/powerpoint-polling?utm_source=powerpoint&amp;utm_medium=placeholder-slide" TargetMode="External"/><Relationship Id="rId3" Type="http://schemas.openxmlformats.org/officeDocument/2006/relationships/tags" Target="../tags/tag24.xml"/><Relationship Id="rId7" Type="http://schemas.openxmlformats.org/officeDocument/2006/relationships/image" Target="../media/image3.sv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5.svg"/><Relationship Id="rId5" Type="http://schemas.openxmlformats.org/officeDocument/2006/relationships/tags" Target="../tags/tag26.xml"/><Relationship Id="rId10" Type="http://schemas.openxmlformats.org/officeDocument/2006/relationships/hyperlink" Target="https://www.slido.com/support/ppi/how-to-change-the-design" TargetMode="External"/><Relationship Id="rId4" Type="http://schemas.openxmlformats.org/officeDocument/2006/relationships/tags" Target="../tags/tag25.xml"/><Relationship Id="rId9" Type="http://schemas.openxmlformats.org/officeDocument/2006/relationships/image" Target="../media/image4.sv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9C2AC-0221-3A42-A0C2-DDBA9BA3D6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5611" y="518101"/>
            <a:ext cx="11360700" cy="2736900"/>
          </a:xfrm>
        </p:spPr>
        <p:txBody>
          <a:bodyPr/>
          <a:lstStyle/>
          <a:p>
            <a:r>
              <a:rPr lang="en-US" sz="5400" dirty="0"/>
              <a:t>ML Formulation and Baselines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ABB3B6-8D57-374F-AEC9-D4CBE450E1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Rayid Ghani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Coming up this week:</a:t>
            </a:r>
          </a:p>
          <a:p>
            <a:pPr lvl="1"/>
            <a:r>
              <a:rPr lang="en-US" dirty="0"/>
              <a:t>Friday session on python + </a:t>
            </a:r>
            <a:r>
              <a:rPr lang="en-US" dirty="0" err="1"/>
              <a:t>sql</a:t>
            </a:r>
            <a:r>
              <a:rPr lang="en-US" dirty="0"/>
              <a:t> (and advanced </a:t>
            </a:r>
            <a:r>
              <a:rPr lang="en-US" dirty="0" err="1"/>
              <a:t>sql</a:t>
            </a:r>
            <a:r>
              <a:rPr lang="en-US" dirty="0"/>
              <a:t>)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Thursday session on ML pipelines</a:t>
            </a:r>
          </a:p>
          <a:p>
            <a:pPr lvl="1"/>
            <a:endParaRPr lang="en-US" dirty="0"/>
          </a:p>
          <a:p>
            <a:r>
              <a:rPr lang="en-US" dirty="0"/>
              <a:t>Next week:</a:t>
            </a:r>
          </a:p>
          <a:p>
            <a:pPr lvl="1"/>
            <a:r>
              <a:rPr lang="en-US" dirty="0"/>
              <a:t>Proposal peer reviews</a:t>
            </a:r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25028"/>
            <a:ext cx="121920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Things to remember</a:t>
            </a:r>
          </a:p>
        </p:txBody>
      </p:sp>
    </p:spTree>
    <p:extLst>
      <p:ext uri="{BB962C8B-B14F-4D97-AF65-F5344CB8AC3E}">
        <p14:creationId xmlns:p14="http://schemas.microsoft.com/office/powerpoint/2010/main" val="3930579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3"/>
          <p:cNvSpPr txBox="1">
            <a:spLocks noGrp="1"/>
          </p:cNvSpPr>
          <p:nvPr>
            <p:ph type="body" idx="1"/>
          </p:nvPr>
        </p:nvSpPr>
        <p:spPr>
          <a:xfrm>
            <a:off x="268209" y="1588503"/>
            <a:ext cx="11666400" cy="49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457189" indent="-338658">
              <a:spcBef>
                <a:spcPts val="400"/>
              </a:spcBef>
              <a:buSzPts val="1400"/>
            </a:pPr>
            <a:r>
              <a:rPr lang="en" dirty="0"/>
              <a:t>Learn how to go from Scope to an Analytical Formulation: what decisions needs to be made and how?</a:t>
            </a:r>
            <a:endParaRPr dirty="0"/>
          </a:p>
          <a:p>
            <a:pPr marL="457189" indent="-220128">
              <a:spcBef>
                <a:spcPts val="400"/>
              </a:spcBef>
              <a:buSzPts val="1400"/>
              <a:buNone/>
            </a:pPr>
            <a:endParaRPr dirty="0"/>
          </a:p>
          <a:p>
            <a:pPr marL="457189" indent="-338658">
              <a:spcBef>
                <a:spcPts val="400"/>
              </a:spcBef>
              <a:buSzPts val="1400"/>
            </a:pPr>
            <a:r>
              <a:rPr lang="en" dirty="0"/>
              <a:t>Learn about effective baselines and how to develop them </a:t>
            </a:r>
            <a:r>
              <a:rPr lang="en" b="1" dirty="0"/>
              <a:t>before</a:t>
            </a:r>
            <a:r>
              <a:rPr lang="en" dirty="0"/>
              <a:t> building a complex ML model</a:t>
            </a:r>
            <a:endParaRPr dirty="0"/>
          </a:p>
          <a:p>
            <a:pPr marL="457189" indent="0">
              <a:spcBef>
                <a:spcPts val="400"/>
              </a:spcBef>
              <a:buNone/>
            </a:pPr>
            <a:endParaRPr dirty="0"/>
          </a:p>
        </p:txBody>
      </p:sp>
      <p:sp>
        <p:nvSpPr>
          <p:cNvPr id="137" name="Google Shape;137;p23"/>
          <p:cNvSpPr txBox="1">
            <a:spLocks noGrp="1"/>
          </p:cNvSpPr>
          <p:nvPr>
            <p:ph type="title"/>
          </p:nvPr>
        </p:nvSpPr>
        <p:spPr>
          <a:xfrm>
            <a:off x="130558" y="4184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SzPts val="2800"/>
            </a:pPr>
            <a:r>
              <a:rPr lang="en"/>
              <a:t>Plan for today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221356B-1A77-1CE3-234E-29049362A1F4}"/>
              </a:ext>
            </a:extLst>
          </p:cNvPr>
          <p:cNvSpPr txBox="1"/>
          <p:nvPr/>
        </p:nvSpPr>
        <p:spPr>
          <a:xfrm>
            <a:off x="1889760" y="1812072"/>
            <a:ext cx="91440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/>
              <a:t>The city wants to tell every 311 caller when their issue will be fixed</a:t>
            </a:r>
          </a:p>
        </p:txBody>
      </p:sp>
    </p:spTree>
    <p:extLst>
      <p:ext uri="{BB962C8B-B14F-4D97-AF65-F5344CB8AC3E}">
        <p14:creationId xmlns:p14="http://schemas.microsoft.com/office/powerpoint/2010/main" val="397751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A5574D9-8D6D-E9BF-41BE-F062E168FB39}"/>
              </a:ext>
            </a:extLst>
          </p:cNvPr>
          <p:cNvSpPr txBox="1"/>
          <p:nvPr/>
        </p:nvSpPr>
        <p:spPr>
          <a:xfrm>
            <a:off x="1539240" y="2101632"/>
            <a:ext cx="1088136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00" dirty="0"/>
              <a:t>Predict when the 311 issue will be fixed</a:t>
            </a:r>
          </a:p>
        </p:txBody>
      </p:sp>
    </p:spTree>
    <p:extLst>
      <p:ext uri="{BB962C8B-B14F-4D97-AF65-F5344CB8AC3E}">
        <p14:creationId xmlns:p14="http://schemas.microsoft.com/office/powerpoint/2010/main" val="511528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/>
              <a:t>Decisions</a:t>
            </a:r>
            <a:endParaRPr/>
          </a:p>
        </p:txBody>
      </p:sp>
      <p:sp>
        <p:nvSpPr>
          <p:cNvPr id="154" name="Google Shape;154;p2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52396" indent="0">
              <a:buNone/>
            </a:pPr>
            <a:r>
              <a:rPr lang="en-US" b="1" dirty="0"/>
              <a:t>Predicting what?</a:t>
            </a:r>
            <a:r>
              <a:rPr lang="en-US" dirty="0"/>
              <a:t> Days until ticket is </a:t>
            </a:r>
            <a:r>
              <a:rPr lang="en-US" b="1" dirty="0"/>
              <a:t>closed</a:t>
            </a:r>
            <a:r>
              <a:rPr lang="en-US" dirty="0"/>
              <a:t>. Days until road is repaired.</a:t>
            </a:r>
          </a:p>
          <a:p>
            <a:pPr marL="152396" indent="0">
              <a:buNone/>
            </a:pPr>
            <a:endParaRPr lang="en-US" dirty="0"/>
          </a:p>
          <a:p>
            <a:pPr marL="152396" indent="0">
              <a:buNone/>
            </a:pPr>
            <a:r>
              <a:rPr lang="en-US" b="1" dirty="0"/>
              <a:t>When</a:t>
            </a:r>
            <a:r>
              <a:rPr lang="en-US" dirty="0"/>
              <a:t>? Days until fix? this week, this month, longer.</a:t>
            </a:r>
          </a:p>
          <a:p>
            <a:pPr>
              <a:buAutoNum type="arabicPeriod"/>
            </a:pPr>
            <a:endParaRPr lang="en-US" dirty="0"/>
          </a:p>
          <a:p>
            <a:pPr marL="152396" indent="0">
              <a:buNone/>
            </a:pPr>
            <a:r>
              <a:rPr lang="en-US" b="1" dirty="0"/>
              <a:t>When?</a:t>
            </a:r>
            <a:r>
              <a:rPr lang="en-US" dirty="0"/>
              <a:t> At intake (when all you have is a description someone typed). After triage, when a department has claimed it. Or updated daily?</a:t>
            </a:r>
          </a:p>
          <a:p>
            <a:pPr marL="152396" indent="0">
              <a:buNone/>
            </a:pPr>
            <a:endParaRPr lang="en" dirty="0"/>
          </a:p>
          <a:p>
            <a:pPr marL="152396" indent="0">
              <a:buNone/>
            </a:pPr>
            <a:r>
              <a:rPr lang="en-US" b="1" dirty="0"/>
              <a:t>Which action is it informing? </a:t>
            </a:r>
            <a:r>
              <a:rPr lang="en-US" dirty="0"/>
              <a:t>setting expectations for the caller? prioritizing crews?</a:t>
            </a:r>
          </a:p>
          <a:p>
            <a:pPr marL="152396" indent="0">
              <a:buNone/>
            </a:pPr>
            <a:endParaRPr lang="en-US" dirty="0"/>
          </a:p>
          <a:p>
            <a:pPr marL="152396" indent="0">
              <a:buNone/>
            </a:pPr>
            <a:r>
              <a:rPr lang="en-US" b="1" dirty="0"/>
              <a:t>What errors are more costly?</a:t>
            </a:r>
            <a:endParaRPr lang="en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F90177E-EDBA-BC41-B606-574933A1A3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Scoping defines the goals and approach at a high level, the </a:t>
            </a:r>
            <a:r>
              <a:rPr lang="en-US" b="1" dirty="0">
                <a:solidFill>
                  <a:srgbClr val="C00000"/>
                </a:solidFill>
              </a:rPr>
              <a:t>analytical formulation </a:t>
            </a:r>
            <a:r>
              <a:rPr lang="en-US" dirty="0"/>
              <a:t>maps this scope to an ML problem and analytical approach</a:t>
            </a:r>
            <a:br>
              <a:rPr lang="en-US" dirty="0"/>
            </a:br>
            <a:endParaRPr lang="en-US" dirty="0"/>
          </a:p>
          <a:p>
            <a:r>
              <a:rPr lang="en-US" dirty="0"/>
              <a:t>Should be as detailed and specific as possible, obvious how to code it up</a:t>
            </a:r>
            <a:br>
              <a:rPr lang="en-US" dirty="0"/>
            </a:br>
            <a:endParaRPr lang="en-US" dirty="0"/>
          </a:p>
          <a:p>
            <a:r>
              <a:rPr lang="en-US" dirty="0"/>
              <a:t>The analytical formulation should be guided by –– and map back to –– how the system you’re building will actually be deployed and used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C4F2F47-A164-2C41-A1CD-CFD1AFCBE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Turning the project goals/scope into an ML problem</a:t>
            </a:r>
          </a:p>
        </p:txBody>
      </p:sp>
    </p:spTree>
    <p:extLst>
      <p:ext uri="{BB962C8B-B14F-4D97-AF65-F5344CB8AC3E}">
        <p14:creationId xmlns:p14="http://schemas.microsoft.com/office/powerpoint/2010/main" val="3562142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C4F2F47-A164-2C41-A1CD-CFD1AFCBE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CASE STUDY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7C8A1F-AE56-5146-B94D-D4E3FEFBC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676572"/>
            <a:ext cx="9144000" cy="303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0437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3C245FE-59B2-2CAB-97BE-77DB7CCB21B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44693" y="1742703"/>
            <a:ext cx="2371696" cy="2371696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060550-EEF7-DB48-D1B7-CBED0BC2475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112851" y="1000897"/>
            <a:ext cx="8486226" cy="385530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800" b="1">
                <a:solidFill>
                  <a:srgbClr val="FFFFFF"/>
                </a:solidFill>
              </a:rPr>
              <a:t>In the Obermeyer et al. reading, what formulation decision is the focus of the paper?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9DDC26-F13D-1CB8-1ED8-B7B72578ACBC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5820032"/>
            <a:ext cx="12192001" cy="1037968"/>
          </a:xfrm>
          <a:prstGeom prst="rect">
            <a:avLst/>
          </a:prstGeom>
          <a:solidFill>
            <a:srgbClr val="198038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1155" tIns="259492" rIns="1852888" bIns="203886" rtlCol="0" anchor="ctr">
            <a:normAutofit fontScale="85000" lnSpcReduction="10000"/>
          </a:bodyPr>
          <a:lstStyle/>
          <a:p>
            <a:r>
              <a:rPr lang="en-US" sz="2600">
                <a:solidFill>
                  <a:srgbClr val="FFFFFF"/>
                </a:solidFill>
              </a:rPr>
              <a:t>The </a:t>
            </a:r>
            <a:r>
              <a:rPr lang="en-US" sz="2600">
                <a:solidFill>
                  <a:srgbClr val="FFFFFF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 app</a:t>
            </a:r>
            <a:r>
              <a:rPr lang="en-US" sz="2600">
                <a:solidFill>
                  <a:srgbClr val="FFFFFF"/>
                </a:solidFill>
              </a:rPr>
              <a:t> must be installed on every computer you’re presenting from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1D9AAD2-80CE-BE89-3F40-F7B35E528E0C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6462" y="6190785"/>
            <a:ext cx="296462" cy="296462"/>
          </a:xfrm>
          <a:prstGeom prst="rect">
            <a:avLst/>
          </a:prstGeom>
        </p:spPr>
      </p:pic>
      <p:sp>
        <p:nvSpPr>
          <p:cNvPr id="7" name="Trapezoid 6">
            <a:extLst>
              <a:ext uri="{FF2B5EF4-FFF2-40B4-BE49-F238E27FC236}">
                <a16:creationId xmlns:a16="http://schemas.microsoft.com/office/drawing/2014/main" id="{EF3BDA30-5BE3-8912-3976-A1E9820756BE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2700000">
            <a:off x="9620371" y="514924"/>
            <a:ext cx="3335198" cy="778213"/>
          </a:xfrm>
          <a:prstGeom prst="trapezoid">
            <a:avLst>
              <a:gd name="adj" fmla="val 100000"/>
            </a:avLst>
          </a:prstGeom>
          <a:solidFill>
            <a:srgbClr val="0A3316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70000" lnSpcReduction="20000"/>
          </a:bodyPr>
          <a:lstStyle/>
          <a:p>
            <a:pPr algn="ctr"/>
            <a:r>
              <a:rPr lang="en-US" sz="2600" b="1">
                <a:solidFill>
                  <a:srgbClr val="42A65F"/>
                </a:solidFill>
              </a:rPr>
              <a:t>Do not edit
</a:t>
            </a:r>
            <a:r>
              <a:rPr lang="en-US" sz="2200">
                <a:solidFill>
                  <a:srgbClr val="42A65F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en-US" sz="2200">
              <a:solidFill>
                <a:srgbClr val="42A65F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D4A9870-558A-EB39-E44C-9449F7C31347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746748" y="6153727"/>
            <a:ext cx="1111733" cy="3705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31763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A5EDE9B-A257-2333-4DB4-CBD380E13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Analytical Formulation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628BEE-B8E7-C511-5764-E82AF6189A5B}"/>
              </a:ext>
            </a:extLst>
          </p:cNvPr>
          <p:cNvSpPr txBox="1"/>
          <p:nvPr/>
        </p:nvSpPr>
        <p:spPr>
          <a:xfrm>
            <a:off x="161381" y="1607442"/>
            <a:ext cx="3354513" cy="483209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en-US" sz="2000" b="0" dirty="0">
                <a:effectLst/>
              </a:rPr>
            </a:br>
            <a:r>
              <a:rPr lang="en-US" sz="2000" b="0" i="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How often is the recommendation/decision being made?</a:t>
            </a:r>
            <a:endParaRPr lang="en-US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en-US" sz="2000" b="0" dirty="0">
                <a:effectLst/>
              </a:rPr>
            </a:br>
            <a:r>
              <a:rPr lang="en-US" sz="2000" b="0" i="0" u="none" strike="noStrike" dirty="0">
                <a:solidFill>
                  <a:srgbClr val="0000FF"/>
                </a:solidFill>
                <a:effectLst/>
                <a:latin typeface="Arial" panose="020B0604020202020204" pitchFamily="34" charset="0"/>
              </a:rPr>
              <a:t>Who/what is included in the cohort?</a:t>
            </a:r>
            <a:endParaRPr lang="en-US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en-US" sz="2000" b="0" dirty="0">
                <a:effectLst/>
              </a:rPr>
            </a:br>
            <a:r>
              <a:rPr lang="en-US" sz="2000" b="0" i="0" u="none" strike="noStrike" dirty="0">
                <a:solidFill>
                  <a:srgbClr val="FF00FF"/>
                </a:solidFill>
                <a:effectLst/>
                <a:latin typeface="Arial" panose="020B0604020202020204" pitchFamily="34" charset="0"/>
              </a:rPr>
              <a:t>What is the output?</a:t>
            </a:r>
            <a:endParaRPr lang="en-US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en-US" sz="2000" b="0" dirty="0">
                <a:effectLst/>
              </a:rPr>
            </a:br>
            <a:r>
              <a:rPr lang="en-US" sz="2000" b="0" i="0" u="none" strike="noStrike" dirty="0">
                <a:solidFill>
                  <a:srgbClr val="274E13"/>
                </a:solidFill>
                <a:effectLst/>
                <a:latin typeface="Arial" panose="020B0604020202020204" pitchFamily="34" charset="0"/>
              </a:rPr>
              <a:t>What outcome are you predicting/estimating?</a:t>
            </a:r>
            <a:endParaRPr lang="en-US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en-US" sz="2000" b="0" dirty="0">
                <a:effectLst/>
              </a:rPr>
            </a:br>
            <a:r>
              <a:rPr lang="en-US" sz="2000" b="0" i="0" u="none" strike="noStrike" dirty="0">
                <a:solidFill>
                  <a:srgbClr val="B45F06"/>
                </a:solidFill>
                <a:effectLst/>
                <a:latin typeface="Arial" panose="020B0604020202020204" pitchFamily="34" charset="0"/>
              </a:rPr>
              <a:t>For what purpose?</a:t>
            </a:r>
            <a:endParaRPr lang="en-US" sz="2000" b="0" dirty="0">
              <a:effectLst/>
            </a:endParaRPr>
          </a:p>
          <a:p>
            <a:br>
              <a:rPr lang="en-US" dirty="0"/>
            </a:b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220471-6DE3-15C3-47EA-D5F277E4C9DD}"/>
              </a:ext>
            </a:extLst>
          </p:cNvPr>
          <p:cNvSpPr txBox="1"/>
          <p:nvPr/>
        </p:nvSpPr>
        <p:spPr>
          <a:xfrm>
            <a:off x="3673012" y="1607442"/>
            <a:ext cx="8101172" cy="40523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</a:pPr>
            <a:r>
              <a:rPr lang="en-US" sz="2400" b="0" i="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On the first day of every semester</a:t>
            </a:r>
            <a:r>
              <a:rPr lang="en-US" sz="24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, for </a:t>
            </a:r>
            <a:r>
              <a:rPr lang="en-US" sz="2400" b="0" i="0" u="none" strike="noStrike" dirty="0">
                <a:solidFill>
                  <a:srgbClr val="0000FF"/>
                </a:solidFill>
                <a:effectLst/>
                <a:latin typeface="Arial" panose="020B0604020202020204" pitchFamily="34" charset="0"/>
              </a:rPr>
              <a:t>all the students who are currently enrolled in an undergraduate degree program</a:t>
            </a:r>
            <a:r>
              <a:rPr lang="en-US" sz="24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, can we identify the </a:t>
            </a:r>
            <a:r>
              <a:rPr lang="en-US" sz="2400" dirty="0">
                <a:solidFill>
                  <a:srgbClr val="FF00FF"/>
                </a:solidFill>
                <a:latin typeface="Arial" panose="020B0604020202020204" pitchFamily="34" charset="0"/>
              </a:rPr>
              <a:t>1</a:t>
            </a:r>
            <a:r>
              <a:rPr lang="en-US" sz="2400" b="0" i="0" u="none" strike="noStrike" dirty="0">
                <a:solidFill>
                  <a:srgbClr val="FF00FF"/>
                </a:solidFill>
                <a:effectLst/>
                <a:latin typeface="Arial" panose="020B0604020202020204" pitchFamily="34" charset="0"/>
              </a:rPr>
              <a:t>00 highest risk students</a:t>
            </a:r>
            <a:r>
              <a:rPr lang="en-US" sz="24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 who are </a:t>
            </a:r>
            <a:r>
              <a:rPr lang="en-US" sz="2400" b="0" i="0" u="none" strike="noStrike" dirty="0">
                <a:solidFill>
                  <a:srgbClr val="38761D"/>
                </a:solidFill>
                <a:effectLst/>
                <a:latin typeface="Arial" panose="020B0604020202020204" pitchFamily="34" charset="0"/>
              </a:rPr>
              <a:t>likely to </a:t>
            </a:r>
            <a:r>
              <a:rPr lang="en-US" sz="2400" dirty="0">
                <a:solidFill>
                  <a:srgbClr val="38761D"/>
                </a:solidFill>
                <a:latin typeface="Arial" panose="020B0604020202020204" pitchFamily="34" charset="0"/>
              </a:rPr>
              <a:t>not graduate college within 5 years of their college start </a:t>
            </a:r>
            <a:r>
              <a:rPr lang="en-US" sz="2400" b="0" i="0" u="none" strike="noStrike" dirty="0">
                <a:solidFill>
                  <a:srgbClr val="B45F06"/>
                </a:solidFill>
                <a:effectLst/>
                <a:latin typeface="Arial" panose="020B0604020202020204" pitchFamily="34" charset="0"/>
              </a:rPr>
              <a:t>to prioritize for proactive academic or other interventions</a:t>
            </a:r>
            <a:r>
              <a:rPr lang="en-US" sz="24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?</a:t>
            </a:r>
            <a:endParaRPr lang="en-US" sz="2400" b="0" dirty="0">
              <a:effectLst/>
            </a:endParaRPr>
          </a:p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399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F90177E-EDBA-BC41-B606-574933A1A3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type of analysis are you doing?</a:t>
            </a:r>
            <a:br>
              <a:rPr lang="en-US" dirty="0"/>
            </a:b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C4F2F47-A164-2C41-A1CD-CFD1AFCBE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Decisions we need to make</a:t>
            </a:r>
          </a:p>
        </p:txBody>
      </p:sp>
    </p:spTree>
    <p:extLst>
      <p:ext uri="{BB962C8B-B14F-4D97-AF65-F5344CB8AC3E}">
        <p14:creationId xmlns:p14="http://schemas.microsoft.com/office/powerpoint/2010/main" val="31631891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BF58D61-D951-4047-914F-96A26849E5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Description</a:t>
            </a:r>
          </a:p>
          <a:p>
            <a:r>
              <a:rPr lang="en-US" dirty="0"/>
              <a:t>Classification</a:t>
            </a:r>
          </a:p>
          <a:p>
            <a:r>
              <a:rPr lang="en-US" dirty="0"/>
              <a:t>Detection</a:t>
            </a:r>
          </a:p>
          <a:p>
            <a:r>
              <a:rPr lang="en-US" dirty="0"/>
              <a:t>Prediction</a:t>
            </a:r>
          </a:p>
          <a:p>
            <a:r>
              <a:rPr lang="en-US" dirty="0"/>
              <a:t>Generation</a:t>
            </a:r>
          </a:p>
          <a:p>
            <a:r>
              <a:rPr lang="en-US" dirty="0"/>
              <a:t>Optimization</a:t>
            </a:r>
          </a:p>
          <a:p>
            <a:r>
              <a:rPr lang="en-US" dirty="0"/>
              <a:t>Causal Inference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8E00A3A-9C26-1B42-A62C-4DB46B741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Decisions we need to make: analytical approach</a:t>
            </a:r>
          </a:p>
        </p:txBody>
      </p:sp>
    </p:spTree>
    <p:extLst>
      <p:ext uri="{BB962C8B-B14F-4D97-AF65-F5344CB8AC3E}">
        <p14:creationId xmlns:p14="http://schemas.microsoft.com/office/powerpoint/2010/main" val="6259080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F90177E-EDBA-BC41-B606-574933A1A3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type of analysis are you doing?</a:t>
            </a:r>
          </a:p>
          <a:p>
            <a:endParaRPr lang="en-US" dirty="0"/>
          </a:p>
          <a:p>
            <a:r>
              <a:rPr lang="en-US" dirty="0"/>
              <a:t>What are the relevant entities? How do you identify the cohort?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C4F2F47-A164-2C41-A1CD-CFD1AFCBE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Decisions we need to make</a:t>
            </a:r>
          </a:p>
        </p:txBody>
      </p:sp>
    </p:spTree>
    <p:extLst>
      <p:ext uri="{BB962C8B-B14F-4D97-AF65-F5344CB8AC3E}">
        <p14:creationId xmlns:p14="http://schemas.microsoft.com/office/powerpoint/2010/main" val="22441282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BF58D61-D951-4047-914F-96A26849E5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entity that exists?</a:t>
            </a:r>
            <a:br>
              <a:rPr lang="en-US" dirty="0"/>
            </a:br>
            <a:endParaRPr lang="en-US" dirty="0"/>
          </a:p>
          <a:p>
            <a:r>
              <a:rPr lang="en-US" dirty="0"/>
              <a:t>“Active” entities?</a:t>
            </a:r>
            <a:br>
              <a:rPr lang="en-US" dirty="0"/>
            </a:br>
            <a:endParaRPr lang="en-US" dirty="0"/>
          </a:p>
          <a:p>
            <a:r>
              <a:rPr lang="en-US" dirty="0"/>
              <a:t>Event-based?</a:t>
            </a:r>
          </a:p>
          <a:p>
            <a:pPr lvl="1"/>
            <a:r>
              <a:rPr lang="en-US" dirty="0"/>
              <a:t>Making predictions when the events occur?</a:t>
            </a:r>
          </a:p>
          <a:p>
            <a:pPr lvl="1"/>
            <a:r>
              <a:rPr lang="en-US" dirty="0"/>
              <a:t>All entities that have had an event in a certain time window?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8E00A3A-9C26-1B42-A62C-4DB46B741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Decisions we need to make: cohort definition</a:t>
            </a:r>
          </a:p>
        </p:txBody>
      </p:sp>
    </p:spTree>
    <p:extLst>
      <p:ext uri="{BB962C8B-B14F-4D97-AF65-F5344CB8AC3E}">
        <p14:creationId xmlns:p14="http://schemas.microsoft.com/office/powerpoint/2010/main" val="38230673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F90177E-EDBA-BC41-B606-574933A1A3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type of analysis are you doing?</a:t>
            </a:r>
          </a:p>
          <a:p>
            <a:endParaRPr lang="en-US" dirty="0"/>
          </a:p>
          <a:p>
            <a:r>
              <a:rPr lang="en-US" dirty="0"/>
              <a:t>What are the relevant entities? How do you identify the cohort?</a:t>
            </a:r>
          </a:p>
          <a:p>
            <a:pPr marL="114300" indent="0">
              <a:buNone/>
            </a:pPr>
            <a:endParaRPr lang="en-US" dirty="0"/>
          </a:p>
          <a:p>
            <a:r>
              <a:rPr lang="en-US" dirty="0"/>
              <a:t>How do you define the outcome/label that you care about?</a:t>
            </a:r>
            <a:br>
              <a:rPr lang="en-US" dirty="0"/>
            </a:br>
            <a:endParaRPr lang="en-US" dirty="0"/>
          </a:p>
          <a:p>
            <a:r>
              <a:rPr lang="en-US" dirty="0"/>
              <a:t>How far into the future are you trying to predict?</a:t>
            </a:r>
          </a:p>
          <a:p>
            <a:pPr marL="114300" indent="0">
              <a:buNone/>
            </a:pP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C4F2F47-A164-2C41-A1CD-CFD1AFCBE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Decisions we need to make</a:t>
            </a:r>
          </a:p>
        </p:txBody>
      </p:sp>
    </p:spTree>
    <p:extLst>
      <p:ext uri="{BB962C8B-B14F-4D97-AF65-F5344CB8AC3E}">
        <p14:creationId xmlns:p14="http://schemas.microsoft.com/office/powerpoint/2010/main" val="1409889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3765B02-360A-1F41-913A-E71E56120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Structuring the Analytical Formulation</a:t>
            </a:r>
          </a:p>
        </p:txBody>
      </p:sp>
      <p:sp>
        <p:nvSpPr>
          <p:cNvPr id="4" name="Google Shape;173;p42">
            <a:extLst>
              <a:ext uri="{FF2B5EF4-FFF2-40B4-BE49-F238E27FC236}">
                <a16:creationId xmlns:a16="http://schemas.microsoft.com/office/drawing/2014/main" id="{11008A05-00C0-7C4B-9E7A-F5D9E79C776A}"/>
              </a:ext>
            </a:extLst>
          </p:cNvPr>
          <p:cNvSpPr/>
          <p:nvPr/>
        </p:nvSpPr>
        <p:spPr>
          <a:xfrm>
            <a:off x="1688840" y="2398130"/>
            <a:ext cx="2343000" cy="3153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175;p42">
            <a:extLst>
              <a:ext uri="{FF2B5EF4-FFF2-40B4-BE49-F238E27FC236}">
                <a16:creationId xmlns:a16="http://schemas.microsoft.com/office/drawing/2014/main" id="{A503C09B-93C0-FB43-BCF8-DB719EF203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20940" y="2306905"/>
            <a:ext cx="63984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600" dirty="0">
                <a:solidFill>
                  <a:srgbClr val="FF0000"/>
                </a:solidFill>
              </a:rPr>
              <a:t>On the 15</a:t>
            </a:r>
            <a:r>
              <a:rPr lang="en" sz="2600" baseline="30000" dirty="0">
                <a:solidFill>
                  <a:srgbClr val="FF0000"/>
                </a:solidFill>
              </a:rPr>
              <a:t>th</a:t>
            </a:r>
            <a:r>
              <a:rPr lang="en" sz="2600" dirty="0">
                <a:solidFill>
                  <a:srgbClr val="FF0000"/>
                </a:solidFill>
              </a:rPr>
              <a:t> of every month</a:t>
            </a:r>
            <a:r>
              <a:rPr lang="en" sz="2600" dirty="0"/>
              <a:t>, for </a:t>
            </a:r>
            <a:r>
              <a:rPr lang="en" sz="2600" dirty="0">
                <a:solidFill>
                  <a:srgbClr val="0000FF"/>
                </a:solidFill>
              </a:rPr>
              <a:t>all households with children under </a:t>
            </a:r>
            <a:r>
              <a:rPr lang="en" sz="2600">
                <a:solidFill>
                  <a:srgbClr val="0000FF"/>
                </a:solidFill>
              </a:rPr>
              <a:t>3 months old</a:t>
            </a:r>
            <a:r>
              <a:rPr lang="en" sz="2600" dirty="0"/>
              <a:t>, can we identify the </a:t>
            </a:r>
            <a:r>
              <a:rPr lang="en" sz="2600" dirty="0">
                <a:solidFill>
                  <a:srgbClr val="FF00FF"/>
                </a:solidFill>
              </a:rPr>
              <a:t>50 highest risk households</a:t>
            </a:r>
            <a:r>
              <a:rPr lang="en" sz="2600" dirty="0"/>
              <a:t> who are </a:t>
            </a:r>
            <a:r>
              <a:rPr lang="en" sz="2600" dirty="0">
                <a:solidFill>
                  <a:srgbClr val="38761D"/>
                </a:solidFill>
              </a:rPr>
              <a:t>likely to be affected by lead hazards </a:t>
            </a:r>
            <a:r>
              <a:rPr lang="en" sz="2600" dirty="0">
                <a:solidFill>
                  <a:srgbClr val="B45F06"/>
                </a:solidFill>
              </a:rPr>
              <a:t>to prioritize for inspection and remediation of lead sources in the following month</a:t>
            </a:r>
            <a:r>
              <a:rPr lang="en" sz="2600" dirty="0"/>
              <a:t>?</a:t>
            </a:r>
            <a:endParaRPr sz="2600" dirty="0"/>
          </a:p>
        </p:txBody>
      </p:sp>
      <p:sp>
        <p:nvSpPr>
          <p:cNvPr id="6" name="Google Shape;176;p42">
            <a:extLst>
              <a:ext uri="{FF2B5EF4-FFF2-40B4-BE49-F238E27FC236}">
                <a16:creationId xmlns:a16="http://schemas.microsoft.com/office/drawing/2014/main" id="{37D6DBA9-5D69-154C-A120-4ADBF03F7CF7}"/>
              </a:ext>
            </a:extLst>
          </p:cNvPr>
          <p:cNvSpPr txBox="1"/>
          <p:nvPr/>
        </p:nvSpPr>
        <p:spPr>
          <a:xfrm>
            <a:off x="1732190" y="2398130"/>
            <a:ext cx="2256300" cy="5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How often is the recommendation/decision being made?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7" name="Google Shape;177;p42">
            <a:extLst>
              <a:ext uri="{FF2B5EF4-FFF2-40B4-BE49-F238E27FC236}">
                <a16:creationId xmlns:a16="http://schemas.microsoft.com/office/drawing/2014/main" id="{6A2D549C-59C2-0340-9130-F3B04EEF3F59}"/>
              </a:ext>
            </a:extLst>
          </p:cNvPr>
          <p:cNvSpPr txBox="1"/>
          <p:nvPr/>
        </p:nvSpPr>
        <p:spPr>
          <a:xfrm>
            <a:off x="1736040" y="3275280"/>
            <a:ext cx="2256300" cy="5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Who/what is included in the cohort?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8" name="Google Shape;178;p42">
            <a:extLst>
              <a:ext uri="{FF2B5EF4-FFF2-40B4-BE49-F238E27FC236}">
                <a16:creationId xmlns:a16="http://schemas.microsoft.com/office/drawing/2014/main" id="{A7B784C6-E226-7546-90BA-7A3243A70F6B}"/>
              </a:ext>
            </a:extLst>
          </p:cNvPr>
          <p:cNvSpPr txBox="1"/>
          <p:nvPr/>
        </p:nvSpPr>
        <p:spPr>
          <a:xfrm>
            <a:off x="1736040" y="3923830"/>
            <a:ext cx="2256300" cy="5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FF"/>
                </a:solidFill>
              </a:rPr>
              <a:t>What is the output?</a:t>
            </a:r>
            <a:endParaRPr>
              <a:solidFill>
                <a:srgbClr val="FF00FF"/>
              </a:solidFill>
            </a:endParaRPr>
          </a:p>
        </p:txBody>
      </p:sp>
      <p:sp>
        <p:nvSpPr>
          <p:cNvPr id="9" name="Google Shape;179;p42">
            <a:extLst>
              <a:ext uri="{FF2B5EF4-FFF2-40B4-BE49-F238E27FC236}">
                <a16:creationId xmlns:a16="http://schemas.microsoft.com/office/drawing/2014/main" id="{0D4F98CB-D85C-3F48-A552-B472AA7D6F71}"/>
              </a:ext>
            </a:extLst>
          </p:cNvPr>
          <p:cNvSpPr txBox="1"/>
          <p:nvPr/>
        </p:nvSpPr>
        <p:spPr>
          <a:xfrm>
            <a:off x="1732190" y="4444630"/>
            <a:ext cx="2256300" cy="11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74E13"/>
                </a:solidFill>
              </a:rPr>
              <a:t>What outcome are you predicting/estimating?</a:t>
            </a:r>
            <a:endParaRPr>
              <a:solidFill>
                <a:srgbClr val="274E1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74E1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45F06"/>
                </a:solidFill>
              </a:rPr>
              <a:t>For what purpose?</a:t>
            </a:r>
            <a:endParaRPr>
              <a:solidFill>
                <a:srgbClr val="274E1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224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3765B02-360A-1F41-913A-E71E56120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Structuring the Analytical Formulation</a:t>
            </a:r>
          </a:p>
        </p:txBody>
      </p:sp>
      <p:sp>
        <p:nvSpPr>
          <p:cNvPr id="4" name="Google Shape;173;p42">
            <a:extLst>
              <a:ext uri="{FF2B5EF4-FFF2-40B4-BE49-F238E27FC236}">
                <a16:creationId xmlns:a16="http://schemas.microsoft.com/office/drawing/2014/main" id="{11008A05-00C0-7C4B-9E7A-F5D9E79C776A}"/>
              </a:ext>
            </a:extLst>
          </p:cNvPr>
          <p:cNvSpPr/>
          <p:nvPr/>
        </p:nvSpPr>
        <p:spPr>
          <a:xfrm>
            <a:off x="1688840" y="2398130"/>
            <a:ext cx="2343000" cy="3153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175;p42">
            <a:extLst>
              <a:ext uri="{FF2B5EF4-FFF2-40B4-BE49-F238E27FC236}">
                <a16:creationId xmlns:a16="http://schemas.microsoft.com/office/drawing/2014/main" id="{A503C09B-93C0-FB43-BCF8-DB719EF203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20940" y="2306905"/>
            <a:ext cx="63984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600" dirty="0">
                <a:solidFill>
                  <a:srgbClr val="FF0000"/>
                </a:solidFill>
              </a:rPr>
              <a:t>On the 15</a:t>
            </a:r>
            <a:r>
              <a:rPr lang="en" sz="2600" baseline="30000" dirty="0">
                <a:solidFill>
                  <a:srgbClr val="FF0000"/>
                </a:solidFill>
              </a:rPr>
              <a:t>th</a:t>
            </a:r>
            <a:r>
              <a:rPr lang="en" sz="2600" dirty="0">
                <a:solidFill>
                  <a:srgbClr val="FF0000"/>
                </a:solidFill>
              </a:rPr>
              <a:t> of every month</a:t>
            </a:r>
            <a:r>
              <a:rPr lang="en" sz="2600" dirty="0"/>
              <a:t>, for </a:t>
            </a:r>
            <a:r>
              <a:rPr lang="en" sz="2600" dirty="0">
                <a:solidFill>
                  <a:srgbClr val="0000FF"/>
                </a:solidFill>
              </a:rPr>
              <a:t>all households with children under 2 months old</a:t>
            </a:r>
            <a:r>
              <a:rPr lang="en" sz="2600" dirty="0"/>
              <a:t>, can we identify the </a:t>
            </a:r>
            <a:r>
              <a:rPr lang="en" sz="2600" dirty="0">
                <a:solidFill>
                  <a:srgbClr val="FF00FF"/>
                </a:solidFill>
              </a:rPr>
              <a:t>50 highest risk households</a:t>
            </a:r>
            <a:r>
              <a:rPr lang="en" sz="2600" dirty="0"/>
              <a:t> who are </a:t>
            </a:r>
            <a:r>
              <a:rPr lang="en" sz="2600" dirty="0">
                <a:solidFill>
                  <a:srgbClr val="38761D"/>
                </a:solidFill>
              </a:rPr>
              <a:t>likely to be affected by lead hazards </a:t>
            </a:r>
            <a:r>
              <a:rPr lang="en" sz="2600" dirty="0">
                <a:solidFill>
                  <a:srgbClr val="B45F06"/>
                </a:solidFill>
              </a:rPr>
              <a:t>to prioritize for inspection and remediation of lead sources in the following month</a:t>
            </a:r>
            <a:r>
              <a:rPr lang="en" sz="2600" dirty="0"/>
              <a:t>?</a:t>
            </a:r>
            <a:endParaRPr sz="2600" dirty="0"/>
          </a:p>
        </p:txBody>
      </p:sp>
      <p:sp>
        <p:nvSpPr>
          <p:cNvPr id="6" name="Google Shape;176;p42">
            <a:extLst>
              <a:ext uri="{FF2B5EF4-FFF2-40B4-BE49-F238E27FC236}">
                <a16:creationId xmlns:a16="http://schemas.microsoft.com/office/drawing/2014/main" id="{37D6DBA9-5D69-154C-A120-4ADBF03F7CF7}"/>
              </a:ext>
            </a:extLst>
          </p:cNvPr>
          <p:cNvSpPr txBox="1"/>
          <p:nvPr/>
        </p:nvSpPr>
        <p:spPr>
          <a:xfrm>
            <a:off x="1732190" y="2398130"/>
            <a:ext cx="2256300" cy="5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How often is the recommendation/decision being made?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7" name="Google Shape;177;p42">
            <a:extLst>
              <a:ext uri="{FF2B5EF4-FFF2-40B4-BE49-F238E27FC236}">
                <a16:creationId xmlns:a16="http://schemas.microsoft.com/office/drawing/2014/main" id="{6A2D549C-59C2-0340-9130-F3B04EEF3F59}"/>
              </a:ext>
            </a:extLst>
          </p:cNvPr>
          <p:cNvSpPr txBox="1"/>
          <p:nvPr/>
        </p:nvSpPr>
        <p:spPr>
          <a:xfrm>
            <a:off x="1736040" y="3275280"/>
            <a:ext cx="2256300" cy="5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Who/what is included in the cohort?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8" name="Google Shape;178;p42">
            <a:extLst>
              <a:ext uri="{FF2B5EF4-FFF2-40B4-BE49-F238E27FC236}">
                <a16:creationId xmlns:a16="http://schemas.microsoft.com/office/drawing/2014/main" id="{A7B784C6-E226-7546-90BA-7A3243A70F6B}"/>
              </a:ext>
            </a:extLst>
          </p:cNvPr>
          <p:cNvSpPr txBox="1"/>
          <p:nvPr/>
        </p:nvSpPr>
        <p:spPr>
          <a:xfrm>
            <a:off x="1736040" y="3923830"/>
            <a:ext cx="2256300" cy="5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FF"/>
                </a:solidFill>
              </a:rPr>
              <a:t>What is the output?</a:t>
            </a:r>
            <a:endParaRPr>
              <a:solidFill>
                <a:srgbClr val="FF00FF"/>
              </a:solidFill>
            </a:endParaRPr>
          </a:p>
        </p:txBody>
      </p:sp>
      <p:sp>
        <p:nvSpPr>
          <p:cNvPr id="9" name="Google Shape;179;p42">
            <a:extLst>
              <a:ext uri="{FF2B5EF4-FFF2-40B4-BE49-F238E27FC236}">
                <a16:creationId xmlns:a16="http://schemas.microsoft.com/office/drawing/2014/main" id="{0D4F98CB-D85C-3F48-A552-B472AA7D6F71}"/>
              </a:ext>
            </a:extLst>
          </p:cNvPr>
          <p:cNvSpPr txBox="1"/>
          <p:nvPr/>
        </p:nvSpPr>
        <p:spPr>
          <a:xfrm>
            <a:off x="1732190" y="4444630"/>
            <a:ext cx="2256300" cy="11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74E13"/>
                </a:solidFill>
              </a:rPr>
              <a:t>What outcome are you predicting/estimating?</a:t>
            </a:r>
            <a:endParaRPr>
              <a:solidFill>
                <a:srgbClr val="274E1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74E1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45F06"/>
                </a:solidFill>
              </a:rPr>
              <a:t>For what purpose?</a:t>
            </a:r>
            <a:endParaRPr>
              <a:solidFill>
                <a:srgbClr val="274E13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4DF15E-A5D3-1C42-BB60-02F791885D32}"/>
              </a:ext>
            </a:extLst>
          </p:cNvPr>
          <p:cNvSpPr/>
          <p:nvPr/>
        </p:nvSpPr>
        <p:spPr>
          <a:xfrm>
            <a:off x="5394960" y="2398130"/>
            <a:ext cx="2834640" cy="470800"/>
          </a:xfrm>
          <a:prstGeom prst="rect">
            <a:avLst/>
          </a:prstGeom>
          <a:solidFill>
            <a:schemeClr val="accent1">
              <a:alpha val="49746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1B6305-A4B4-E54B-B09C-6B53EE3A414D}"/>
              </a:ext>
            </a:extLst>
          </p:cNvPr>
          <p:cNvSpPr/>
          <p:nvPr/>
        </p:nvSpPr>
        <p:spPr>
          <a:xfrm>
            <a:off x="7717948" y="3343243"/>
            <a:ext cx="511652" cy="470800"/>
          </a:xfrm>
          <a:prstGeom prst="rect">
            <a:avLst/>
          </a:prstGeom>
          <a:solidFill>
            <a:schemeClr val="accent1">
              <a:alpha val="49746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19EA83-5842-4746-B15E-D431D637C2DD}"/>
              </a:ext>
            </a:extLst>
          </p:cNvPr>
          <p:cNvSpPr/>
          <p:nvPr/>
        </p:nvSpPr>
        <p:spPr>
          <a:xfrm>
            <a:off x="8038124" y="2868929"/>
            <a:ext cx="2298572" cy="442321"/>
          </a:xfrm>
          <a:prstGeom prst="rect">
            <a:avLst/>
          </a:prstGeom>
          <a:solidFill>
            <a:schemeClr val="accent1">
              <a:alpha val="49746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B412C6-0993-8F40-BD06-03BDD703BBF8}"/>
              </a:ext>
            </a:extLst>
          </p:cNvPr>
          <p:cNvSpPr/>
          <p:nvPr/>
        </p:nvSpPr>
        <p:spPr>
          <a:xfrm>
            <a:off x="1688840" y="5723305"/>
            <a:ext cx="8930500" cy="10432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Where did these values come from?</a:t>
            </a:r>
          </a:p>
        </p:txBody>
      </p:sp>
    </p:spTree>
    <p:extLst>
      <p:ext uri="{BB962C8B-B14F-4D97-AF65-F5344CB8AC3E}">
        <p14:creationId xmlns:p14="http://schemas.microsoft.com/office/powerpoint/2010/main" val="17082417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3765B02-360A-1F41-913A-E71E56120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Analytical Formulation Examples</a:t>
            </a:r>
          </a:p>
        </p:txBody>
      </p:sp>
      <p:sp>
        <p:nvSpPr>
          <p:cNvPr id="4" name="Google Shape;173;p42">
            <a:extLst>
              <a:ext uri="{FF2B5EF4-FFF2-40B4-BE49-F238E27FC236}">
                <a16:creationId xmlns:a16="http://schemas.microsoft.com/office/drawing/2014/main" id="{11008A05-00C0-7C4B-9E7A-F5D9E79C776A}"/>
              </a:ext>
            </a:extLst>
          </p:cNvPr>
          <p:cNvSpPr/>
          <p:nvPr/>
        </p:nvSpPr>
        <p:spPr>
          <a:xfrm>
            <a:off x="1688840" y="2398130"/>
            <a:ext cx="2343000" cy="3153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175;p42">
            <a:extLst>
              <a:ext uri="{FF2B5EF4-FFF2-40B4-BE49-F238E27FC236}">
                <a16:creationId xmlns:a16="http://schemas.microsoft.com/office/drawing/2014/main" id="{A503C09B-93C0-FB43-BCF8-DB719EF203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20940" y="2306905"/>
            <a:ext cx="63984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600" dirty="0">
                <a:solidFill>
                  <a:srgbClr val="FF0000"/>
                </a:solidFill>
              </a:rPr>
              <a:t>At every primary care appointment</a:t>
            </a:r>
            <a:r>
              <a:rPr lang="en" sz="2600" dirty="0"/>
              <a:t>, for </a:t>
            </a:r>
            <a:r>
              <a:rPr lang="en" sz="2600" dirty="0">
                <a:solidFill>
                  <a:srgbClr val="0000FF"/>
                </a:solidFill>
              </a:rPr>
              <a:t>all patients over the age of 25</a:t>
            </a:r>
            <a:r>
              <a:rPr lang="en" sz="2600" dirty="0"/>
              <a:t>, can we identify the </a:t>
            </a:r>
            <a:r>
              <a:rPr lang="en" sz="2600" dirty="0">
                <a:solidFill>
                  <a:srgbClr val="FF00FF"/>
                </a:solidFill>
              </a:rPr>
              <a:t>individuals at least 80% likely</a:t>
            </a:r>
            <a:r>
              <a:rPr lang="en" sz="2600" dirty="0"/>
              <a:t> </a:t>
            </a:r>
            <a:r>
              <a:rPr lang="en" sz="2600" dirty="0">
                <a:solidFill>
                  <a:srgbClr val="38761D"/>
                </a:solidFill>
              </a:rPr>
              <a:t>to develop diabetes in the next 3 years </a:t>
            </a:r>
            <a:r>
              <a:rPr lang="en" sz="2600" dirty="0">
                <a:solidFill>
                  <a:srgbClr val="B45F06"/>
                </a:solidFill>
              </a:rPr>
              <a:t>to prioritize for early screening</a:t>
            </a:r>
            <a:r>
              <a:rPr lang="en" sz="2600" dirty="0"/>
              <a:t>?</a:t>
            </a:r>
            <a:endParaRPr sz="2600" dirty="0"/>
          </a:p>
        </p:txBody>
      </p:sp>
      <p:sp>
        <p:nvSpPr>
          <p:cNvPr id="6" name="Google Shape;176;p42">
            <a:extLst>
              <a:ext uri="{FF2B5EF4-FFF2-40B4-BE49-F238E27FC236}">
                <a16:creationId xmlns:a16="http://schemas.microsoft.com/office/drawing/2014/main" id="{37D6DBA9-5D69-154C-A120-4ADBF03F7CF7}"/>
              </a:ext>
            </a:extLst>
          </p:cNvPr>
          <p:cNvSpPr txBox="1"/>
          <p:nvPr/>
        </p:nvSpPr>
        <p:spPr>
          <a:xfrm>
            <a:off x="1732190" y="2398130"/>
            <a:ext cx="2256300" cy="5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How often is the recommendation/decision being made?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7" name="Google Shape;177;p42">
            <a:extLst>
              <a:ext uri="{FF2B5EF4-FFF2-40B4-BE49-F238E27FC236}">
                <a16:creationId xmlns:a16="http://schemas.microsoft.com/office/drawing/2014/main" id="{6A2D549C-59C2-0340-9130-F3B04EEF3F59}"/>
              </a:ext>
            </a:extLst>
          </p:cNvPr>
          <p:cNvSpPr txBox="1"/>
          <p:nvPr/>
        </p:nvSpPr>
        <p:spPr>
          <a:xfrm>
            <a:off x="1736040" y="3275280"/>
            <a:ext cx="2256300" cy="5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FF"/>
                </a:solidFill>
              </a:rPr>
              <a:t>Who/what is included in the cohort?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8" name="Google Shape;178;p42">
            <a:extLst>
              <a:ext uri="{FF2B5EF4-FFF2-40B4-BE49-F238E27FC236}">
                <a16:creationId xmlns:a16="http://schemas.microsoft.com/office/drawing/2014/main" id="{A7B784C6-E226-7546-90BA-7A3243A70F6B}"/>
              </a:ext>
            </a:extLst>
          </p:cNvPr>
          <p:cNvSpPr txBox="1"/>
          <p:nvPr/>
        </p:nvSpPr>
        <p:spPr>
          <a:xfrm>
            <a:off x="1736040" y="3923830"/>
            <a:ext cx="2256300" cy="5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FF"/>
                </a:solidFill>
              </a:rPr>
              <a:t>What is the output?</a:t>
            </a:r>
            <a:endParaRPr>
              <a:solidFill>
                <a:srgbClr val="FF00FF"/>
              </a:solidFill>
            </a:endParaRPr>
          </a:p>
        </p:txBody>
      </p:sp>
      <p:sp>
        <p:nvSpPr>
          <p:cNvPr id="9" name="Google Shape;179;p42">
            <a:extLst>
              <a:ext uri="{FF2B5EF4-FFF2-40B4-BE49-F238E27FC236}">
                <a16:creationId xmlns:a16="http://schemas.microsoft.com/office/drawing/2014/main" id="{0D4F98CB-D85C-3F48-A552-B472AA7D6F71}"/>
              </a:ext>
            </a:extLst>
          </p:cNvPr>
          <p:cNvSpPr txBox="1"/>
          <p:nvPr/>
        </p:nvSpPr>
        <p:spPr>
          <a:xfrm>
            <a:off x="1732190" y="4444630"/>
            <a:ext cx="2256300" cy="11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74E13"/>
                </a:solidFill>
              </a:rPr>
              <a:t>What outcome are you predicting/estimating?</a:t>
            </a:r>
            <a:endParaRPr>
              <a:solidFill>
                <a:srgbClr val="274E1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74E1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45F06"/>
                </a:solidFill>
              </a:rPr>
              <a:t>For what purpose?</a:t>
            </a:r>
            <a:endParaRPr>
              <a:solidFill>
                <a:srgbClr val="274E1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2662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3765B02-360A-1F41-913A-E71E56120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Analytical Formulation Examples</a:t>
            </a:r>
          </a:p>
        </p:txBody>
      </p:sp>
      <p:sp>
        <p:nvSpPr>
          <p:cNvPr id="4" name="Google Shape;173;p42">
            <a:extLst>
              <a:ext uri="{FF2B5EF4-FFF2-40B4-BE49-F238E27FC236}">
                <a16:creationId xmlns:a16="http://schemas.microsoft.com/office/drawing/2014/main" id="{11008A05-00C0-7C4B-9E7A-F5D9E79C776A}"/>
              </a:ext>
            </a:extLst>
          </p:cNvPr>
          <p:cNvSpPr/>
          <p:nvPr/>
        </p:nvSpPr>
        <p:spPr>
          <a:xfrm>
            <a:off x="1688840" y="2398130"/>
            <a:ext cx="2343000" cy="31533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</p:txBody>
      </p:sp>
      <p:sp>
        <p:nvSpPr>
          <p:cNvPr id="5" name="Google Shape;175;p42">
            <a:extLst>
              <a:ext uri="{FF2B5EF4-FFF2-40B4-BE49-F238E27FC236}">
                <a16:creationId xmlns:a16="http://schemas.microsoft.com/office/drawing/2014/main" id="{A503C09B-93C0-FB43-BCF8-DB719EF203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20940" y="2306905"/>
            <a:ext cx="63984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800" dirty="0">
                <a:solidFill>
                  <a:srgbClr val="FF0000"/>
                </a:solidFill>
              </a:rPr>
              <a:t>Every Monday</a:t>
            </a:r>
            <a:r>
              <a:rPr lang="en" sz="2800" dirty="0"/>
              <a:t>, for </a:t>
            </a:r>
            <a:r>
              <a:rPr lang="en" sz="2800" dirty="0">
                <a:solidFill>
                  <a:srgbClr val="0000FF"/>
                </a:solidFill>
              </a:rPr>
              <a:t>current Netflix subscribers</a:t>
            </a:r>
            <a:r>
              <a:rPr lang="en" sz="2800" dirty="0"/>
              <a:t>, can we identify the </a:t>
            </a:r>
            <a:r>
              <a:rPr lang="en" sz="2800" dirty="0">
                <a:solidFill>
                  <a:srgbClr val="FF00FF"/>
                </a:solidFill>
              </a:rPr>
              <a:t>10 pieces of content</a:t>
            </a:r>
            <a:r>
              <a:rPr lang="en" sz="2800" dirty="0"/>
              <a:t> </a:t>
            </a:r>
            <a:r>
              <a:rPr lang="en" sz="2800" dirty="0">
                <a:solidFill>
                  <a:srgbClr val="38761D"/>
                </a:solidFill>
              </a:rPr>
              <a:t>with highest engagement </a:t>
            </a:r>
            <a:r>
              <a:rPr lang="en" sz="2800" dirty="0">
                <a:solidFill>
                  <a:srgbClr val="B45F06"/>
                </a:solidFill>
              </a:rPr>
              <a:t>to prioritize for suggested viewing in the following week</a:t>
            </a:r>
            <a:r>
              <a:rPr lang="en" sz="2800" dirty="0"/>
              <a:t>?</a:t>
            </a:r>
            <a:endParaRPr sz="2800" dirty="0"/>
          </a:p>
        </p:txBody>
      </p:sp>
      <p:sp>
        <p:nvSpPr>
          <p:cNvPr id="6" name="Google Shape;176;p42">
            <a:extLst>
              <a:ext uri="{FF2B5EF4-FFF2-40B4-BE49-F238E27FC236}">
                <a16:creationId xmlns:a16="http://schemas.microsoft.com/office/drawing/2014/main" id="{37D6DBA9-5D69-154C-A120-4ADBF03F7CF7}"/>
              </a:ext>
            </a:extLst>
          </p:cNvPr>
          <p:cNvSpPr txBox="1"/>
          <p:nvPr/>
        </p:nvSpPr>
        <p:spPr>
          <a:xfrm>
            <a:off x="1732190" y="2398130"/>
            <a:ext cx="2256300" cy="5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FF0000"/>
                </a:solidFill>
              </a:rPr>
              <a:t>How often is the recommendation/decision being made?</a:t>
            </a:r>
            <a:endParaRPr sz="1600" dirty="0">
              <a:solidFill>
                <a:srgbClr val="FF0000"/>
              </a:solidFill>
            </a:endParaRPr>
          </a:p>
        </p:txBody>
      </p:sp>
      <p:sp>
        <p:nvSpPr>
          <p:cNvPr id="7" name="Google Shape;177;p42">
            <a:extLst>
              <a:ext uri="{FF2B5EF4-FFF2-40B4-BE49-F238E27FC236}">
                <a16:creationId xmlns:a16="http://schemas.microsoft.com/office/drawing/2014/main" id="{6A2D549C-59C2-0340-9130-F3B04EEF3F59}"/>
              </a:ext>
            </a:extLst>
          </p:cNvPr>
          <p:cNvSpPr txBox="1"/>
          <p:nvPr/>
        </p:nvSpPr>
        <p:spPr>
          <a:xfrm>
            <a:off x="1736040" y="3275280"/>
            <a:ext cx="2256300" cy="5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00FF"/>
                </a:solidFill>
              </a:rPr>
              <a:t>Who/what is included in the cohort?</a:t>
            </a:r>
            <a:endParaRPr sz="1600">
              <a:solidFill>
                <a:srgbClr val="0000FF"/>
              </a:solidFill>
            </a:endParaRPr>
          </a:p>
        </p:txBody>
      </p:sp>
      <p:sp>
        <p:nvSpPr>
          <p:cNvPr id="8" name="Google Shape;178;p42">
            <a:extLst>
              <a:ext uri="{FF2B5EF4-FFF2-40B4-BE49-F238E27FC236}">
                <a16:creationId xmlns:a16="http://schemas.microsoft.com/office/drawing/2014/main" id="{A7B784C6-E226-7546-90BA-7A3243A70F6B}"/>
              </a:ext>
            </a:extLst>
          </p:cNvPr>
          <p:cNvSpPr txBox="1"/>
          <p:nvPr/>
        </p:nvSpPr>
        <p:spPr>
          <a:xfrm>
            <a:off x="1736040" y="3923830"/>
            <a:ext cx="2256300" cy="5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00FF"/>
                </a:solidFill>
              </a:rPr>
              <a:t>What is the output?</a:t>
            </a:r>
            <a:endParaRPr sz="1600">
              <a:solidFill>
                <a:srgbClr val="FF00FF"/>
              </a:solidFill>
            </a:endParaRPr>
          </a:p>
        </p:txBody>
      </p:sp>
      <p:sp>
        <p:nvSpPr>
          <p:cNvPr id="9" name="Google Shape;179;p42">
            <a:extLst>
              <a:ext uri="{FF2B5EF4-FFF2-40B4-BE49-F238E27FC236}">
                <a16:creationId xmlns:a16="http://schemas.microsoft.com/office/drawing/2014/main" id="{0D4F98CB-D85C-3F48-A552-B472AA7D6F71}"/>
              </a:ext>
            </a:extLst>
          </p:cNvPr>
          <p:cNvSpPr txBox="1"/>
          <p:nvPr/>
        </p:nvSpPr>
        <p:spPr>
          <a:xfrm>
            <a:off x="1732190" y="4444630"/>
            <a:ext cx="2256300" cy="11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274E13"/>
                </a:solidFill>
              </a:rPr>
              <a:t>What outcome are you predicting/estimating?</a:t>
            </a:r>
            <a:endParaRPr sz="1600" dirty="0">
              <a:solidFill>
                <a:srgbClr val="274E1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274E1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B45F06"/>
                </a:solidFill>
              </a:rPr>
              <a:t>For what purpose?</a:t>
            </a:r>
            <a:endParaRPr sz="1600" dirty="0">
              <a:solidFill>
                <a:srgbClr val="274E1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9362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0E49ADA-B971-3A74-683D-F7E6AB709A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3" name="Google Shape;203;p3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r>
              <a:rPr lang="en"/>
              <a:t>Analytical Formulation</a:t>
            </a:r>
            <a:endParaRPr/>
          </a:p>
        </p:txBody>
      </p:sp>
      <p:sp>
        <p:nvSpPr>
          <p:cNvPr id="204" name="Google Shape;204;p38"/>
          <p:cNvSpPr/>
          <p:nvPr/>
        </p:nvSpPr>
        <p:spPr>
          <a:xfrm>
            <a:off x="190320" y="1463207"/>
            <a:ext cx="3124000" cy="42044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SzPts val="1400"/>
            </a:pPr>
            <a:endParaRPr sz="1867"/>
          </a:p>
        </p:txBody>
      </p:sp>
      <p:sp>
        <p:nvSpPr>
          <p:cNvPr id="205" name="Google Shape;205;p38"/>
          <p:cNvSpPr txBox="1"/>
          <p:nvPr/>
        </p:nvSpPr>
        <p:spPr>
          <a:xfrm>
            <a:off x="3566453" y="1341573"/>
            <a:ext cx="85312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2133"/>
              </a:spcAft>
            </a:pPr>
            <a:r>
              <a:rPr lang="en" sz="3467" dirty="0">
                <a:solidFill>
                  <a:srgbClr val="FF0000"/>
                </a:solidFill>
              </a:rPr>
              <a:t>Every year, when new aerial data arrives</a:t>
            </a:r>
            <a:r>
              <a:rPr lang="en" sz="3467" dirty="0">
                <a:solidFill>
                  <a:srgbClr val="595959"/>
                </a:solidFill>
              </a:rPr>
              <a:t>, for </a:t>
            </a:r>
            <a:r>
              <a:rPr lang="en" sz="3467" dirty="0">
                <a:solidFill>
                  <a:srgbClr val="0000FF"/>
                </a:solidFill>
              </a:rPr>
              <a:t>all </a:t>
            </a:r>
            <a:r>
              <a:rPr lang="en" sz="3467" dirty="0" err="1">
                <a:solidFill>
                  <a:srgbClr val="0000FF"/>
                </a:solidFill>
              </a:rPr>
              <a:t>blocklots</a:t>
            </a:r>
            <a:r>
              <a:rPr lang="en" sz="3467" dirty="0">
                <a:solidFill>
                  <a:srgbClr val="0000FF"/>
                </a:solidFill>
              </a:rPr>
              <a:t> in Baltimore City</a:t>
            </a:r>
            <a:r>
              <a:rPr lang="en" sz="3467" dirty="0">
                <a:solidFill>
                  <a:srgbClr val="595959"/>
                </a:solidFill>
              </a:rPr>
              <a:t>, can we identify </a:t>
            </a:r>
            <a:r>
              <a:rPr lang="en" sz="3467" dirty="0">
                <a:solidFill>
                  <a:srgbClr val="FF00FF"/>
                </a:solidFill>
              </a:rPr>
              <a:t>1,000 </a:t>
            </a:r>
            <a:r>
              <a:rPr lang="en" sz="3467" dirty="0" err="1">
                <a:solidFill>
                  <a:srgbClr val="FF00FF"/>
                </a:solidFill>
              </a:rPr>
              <a:t>blocklots</a:t>
            </a:r>
            <a:r>
              <a:rPr lang="en" sz="3467" dirty="0">
                <a:solidFill>
                  <a:srgbClr val="FF00FF"/>
                </a:solidFill>
              </a:rPr>
              <a:t> </a:t>
            </a:r>
            <a:r>
              <a:rPr lang="en" sz="3467" dirty="0">
                <a:solidFill>
                  <a:srgbClr val="595959"/>
                </a:solidFill>
              </a:rPr>
              <a:t>with a </a:t>
            </a:r>
            <a:r>
              <a:rPr lang="en" sz="3467" dirty="0">
                <a:solidFill>
                  <a:srgbClr val="38761D"/>
                </a:solidFill>
              </a:rPr>
              <a:t>“high” level of roof damage </a:t>
            </a:r>
            <a:r>
              <a:rPr lang="en" sz="3467" dirty="0">
                <a:solidFill>
                  <a:srgbClr val="B45F06"/>
                </a:solidFill>
              </a:rPr>
              <a:t>to prioritize for demo or stabilization inspection in the next year</a:t>
            </a:r>
            <a:r>
              <a:rPr lang="en" sz="3467" dirty="0">
                <a:solidFill>
                  <a:srgbClr val="595959"/>
                </a:solidFill>
              </a:rPr>
              <a:t>?</a:t>
            </a:r>
            <a:endParaRPr sz="3467" dirty="0">
              <a:solidFill>
                <a:srgbClr val="595959"/>
              </a:solidFill>
            </a:endParaRPr>
          </a:p>
        </p:txBody>
      </p:sp>
      <p:sp>
        <p:nvSpPr>
          <p:cNvPr id="206" name="Google Shape;206;p38"/>
          <p:cNvSpPr txBox="1"/>
          <p:nvPr/>
        </p:nvSpPr>
        <p:spPr>
          <a:xfrm>
            <a:off x="248120" y="1463207"/>
            <a:ext cx="3008400" cy="7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SzPts val="1400"/>
            </a:pPr>
            <a:r>
              <a:rPr lang="en" sz="1867">
                <a:solidFill>
                  <a:srgbClr val="FF0000"/>
                </a:solidFill>
              </a:rPr>
              <a:t>When and How often is the recommendation / decision being made?</a:t>
            </a:r>
            <a:endParaRPr sz="1867">
              <a:solidFill>
                <a:srgbClr val="FF0000"/>
              </a:solidFill>
            </a:endParaRPr>
          </a:p>
        </p:txBody>
      </p:sp>
      <p:sp>
        <p:nvSpPr>
          <p:cNvPr id="207" name="Google Shape;207;p38"/>
          <p:cNvSpPr txBox="1"/>
          <p:nvPr/>
        </p:nvSpPr>
        <p:spPr>
          <a:xfrm>
            <a:off x="253253" y="2632740"/>
            <a:ext cx="3008400" cy="7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SzPts val="1400"/>
            </a:pPr>
            <a:br>
              <a:rPr lang="en" sz="1867">
                <a:solidFill>
                  <a:srgbClr val="0000FF"/>
                </a:solidFill>
              </a:rPr>
            </a:br>
            <a:r>
              <a:rPr lang="en" sz="1867">
                <a:solidFill>
                  <a:srgbClr val="0000FF"/>
                </a:solidFill>
              </a:rPr>
              <a:t>Who/what is included in the cohort?</a:t>
            </a:r>
            <a:endParaRPr sz="1867">
              <a:solidFill>
                <a:srgbClr val="0000FF"/>
              </a:solidFill>
            </a:endParaRPr>
          </a:p>
        </p:txBody>
      </p:sp>
      <p:sp>
        <p:nvSpPr>
          <p:cNvPr id="208" name="Google Shape;208;p38"/>
          <p:cNvSpPr txBox="1"/>
          <p:nvPr/>
        </p:nvSpPr>
        <p:spPr>
          <a:xfrm>
            <a:off x="253253" y="3497473"/>
            <a:ext cx="3008400" cy="7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SzPts val="1400"/>
            </a:pPr>
            <a:br>
              <a:rPr lang="en" sz="1867">
                <a:solidFill>
                  <a:srgbClr val="FF00FF"/>
                </a:solidFill>
              </a:rPr>
            </a:br>
            <a:r>
              <a:rPr lang="en" sz="1867">
                <a:solidFill>
                  <a:srgbClr val="FF00FF"/>
                </a:solidFill>
              </a:rPr>
              <a:t>What is the output?</a:t>
            </a:r>
            <a:endParaRPr sz="1867">
              <a:solidFill>
                <a:srgbClr val="FF00FF"/>
              </a:solidFill>
            </a:endParaRPr>
          </a:p>
        </p:txBody>
      </p:sp>
      <p:sp>
        <p:nvSpPr>
          <p:cNvPr id="209" name="Google Shape;209;p38"/>
          <p:cNvSpPr txBox="1"/>
          <p:nvPr/>
        </p:nvSpPr>
        <p:spPr>
          <a:xfrm>
            <a:off x="248120" y="4191873"/>
            <a:ext cx="3008400" cy="14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SzPts val="1400"/>
            </a:pPr>
            <a:r>
              <a:rPr lang="en" sz="1867">
                <a:solidFill>
                  <a:srgbClr val="274E13"/>
                </a:solidFill>
              </a:rPr>
              <a:t>What outcome are you predicting/estimating?</a:t>
            </a:r>
            <a:endParaRPr sz="1867">
              <a:solidFill>
                <a:srgbClr val="274E13"/>
              </a:solidFill>
            </a:endParaRPr>
          </a:p>
          <a:p>
            <a:pPr>
              <a:buSzPts val="1400"/>
            </a:pPr>
            <a:endParaRPr sz="1867">
              <a:solidFill>
                <a:srgbClr val="274E13"/>
              </a:solidFill>
            </a:endParaRPr>
          </a:p>
          <a:p>
            <a:pPr>
              <a:buSzPts val="1400"/>
            </a:pPr>
            <a:r>
              <a:rPr lang="en" sz="1867">
                <a:solidFill>
                  <a:srgbClr val="B45F06"/>
                </a:solidFill>
              </a:rPr>
              <a:t>For what purpose?</a:t>
            </a:r>
            <a:endParaRPr sz="1867">
              <a:solidFill>
                <a:srgbClr val="274E13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2D41A7C-7A01-06C2-224D-BE64B19B9E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3" name="Google Shape;233;p4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r>
              <a:rPr lang="en"/>
              <a:t>Analytical Formulation</a:t>
            </a:r>
            <a:endParaRPr/>
          </a:p>
        </p:txBody>
      </p:sp>
      <p:sp>
        <p:nvSpPr>
          <p:cNvPr id="234" name="Google Shape;234;p42"/>
          <p:cNvSpPr/>
          <p:nvPr/>
        </p:nvSpPr>
        <p:spPr>
          <a:xfrm>
            <a:off x="190320" y="1463207"/>
            <a:ext cx="3124000" cy="42044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SzPts val="1400"/>
            </a:pPr>
            <a:endParaRPr sz="1867"/>
          </a:p>
        </p:txBody>
      </p:sp>
      <p:sp>
        <p:nvSpPr>
          <p:cNvPr id="235" name="Google Shape;235;p42"/>
          <p:cNvSpPr txBox="1"/>
          <p:nvPr/>
        </p:nvSpPr>
        <p:spPr>
          <a:xfrm>
            <a:off x="3566453" y="1341573"/>
            <a:ext cx="85312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" sz="3467" dirty="0">
                <a:solidFill>
                  <a:srgbClr val="FF0000"/>
                </a:solidFill>
              </a:rPr>
              <a:t>Every day</a:t>
            </a:r>
            <a:r>
              <a:rPr lang="en" sz="3467" dirty="0">
                <a:solidFill>
                  <a:schemeClr val="dk1"/>
                </a:solidFill>
              </a:rPr>
              <a:t>, for</a:t>
            </a:r>
            <a:r>
              <a:rPr lang="en" sz="3467" dirty="0">
                <a:solidFill>
                  <a:srgbClr val="0000FF"/>
                </a:solidFill>
              </a:rPr>
              <a:t> all first time defendants with </a:t>
            </a:r>
            <a:r>
              <a:rPr lang="en" sz="3467" dirty="0">
                <a:solidFill>
                  <a:srgbClr val="0000FF"/>
                </a:solidFill>
                <a:highlight>
                  <a:srgbClr val="FFFFFF"/>
                </a:highlight>
              </a:rPr>
              <a:t>low-level, nonviolent ordinance violation cases</a:t>
            </a:r>
            <a:r>
              <a:rPr lang="en" sz="3467" dirty="0">
                <a:solidFill>
                  <a:schemeClr val="dk1"/>
                </a:solidFill>
              </a:rPr>
              <a:t>, can we identify the </a:t>
            </a:r>
            <a:r>
              <a:rPr lang="en" sz="3467" dirty="0">
                <a:solidFill>
                  <a:srgbClr val="FF00FF"/>
                </a:solidFill>
              </a:rPr>
              <a:t>top 5% of people at highest risk </a:t>
            </a:r>
            <a:r>
              <a:rPr lang="en" sz="3467" dirty="0">
                <a:solidFill>
                  <a:schemeClr val="dk1"/>
                </a:solidFill>
              </a:rPr>
              <a:t>of</a:t>
            </a:r>
            <a:r>
              <a:rPr lang="en" sz="3467" dirty="0">
                <a:solidFill>
                  <a:srgbClr val="38761D"/>
                </a:solidFill>
              </a:rPr>
              <a:t> not completing their probation terms</a:t>
            </a:r>
            <a:r>
              <a:rPr lang="en" sz="3467" dirty="0">
                <a:solidFill>
                  <a:srgbClr val="FF00FF"/>
                </a:solidFill>
              </a:rPr>
              <a:t> </a:t>
            </a:r>
            <a:r>
              <a:rPr lang="en" sz="3467" dirty="0">
                <a:solidFill>
                  <a:srgbClr val="B45F06"/>
                </a:solidFill>
              </a:rPr>
              <a:t>to restructure their terms in order to support better outcomes and prevent new cases.</a:t>
            </a:r>
            <a:endParaRPr sz="3467" dirty="0">
              <a:solidFill>
                <a:srgbClr val="B45F06"/>
              </a:solidFill>
            </a:endParaRPr>
          </a:p>
          <a:p>
            <a:pPr>
              <a:lnSpc>
                <a:spcPct val="115000"/>
              </a:lnSpc>
              <a:spcAft>
                <a:spcPts val="2133"/>
              </a:spcAft>
            </a:pPr>
            <a:endParaRPr sz="3467" dirty="0">
              <a:solidFill>
                <a:srgbClr val="595959"/>
              </a:solidFill>
            </a:endParaRPr>
          </a:p>
        </p:txBody>
      </p:sp>
      <p:sp>
        <p:nvSpPr>
          <p:cNvPr id="236" name="Google Shape;236;p42"/>
          <p:cNvSpPr txBox="1"/>
          <p:nvPr/>
        </p:nvSpPr>
        <p:spPr>
          <a:xfrm>
            <a:off x="248120" y="1463207"/>
            <a:ext cx="3008400" cy="7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SzPts val="1400"/>
            </a:pPr>
            <a:r>
              <a:rPr lang="en" sz="1867">
                <a:solidFill>
                  <a:srgbClr val="FF0000"/>
                </a:solidFill>
              </a:rPr>
              <a:t>When and How often is the recommendation / decision being made?</a:t>
            </a:r>
            <a:endParaRPr sz="1867">
              <a:solidFill>
                <a:srgbClr val="FF0000"/>
              </a:solidFill>
            </a:endParaRPr>
          </a:p>
        </p:txBody>
      </p:sp>
      <p:sp>
        <p:nvSpPr>
          <p:cNvPr id="237" name="Google Shape;237;p42"/>
          <p:cNvSpPr txBox="1"/>
          <p:nvPr/>
        </p:nvSpPr>
        <p:spPr>
          <a:xfrm>
            <a:off x="253253" y="2632740"/>
            <a:ext cx="3008400" cy="7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SzPts val="1400"/>
            </a:pPr>
            <a:br>
              <a:rPr lang="en" sz="1867">
                <a:solidFill>
                  <a:srgbClr val="0000FF"/>
                </a:solidFill>
              </a:rPr>
            </a:br>
            <a:r>
              <a:rPr lang="en" sz="1867">
                <a:solidFill>
                  <a:srgbClr val="0000FF"/>
                </a:solidFill>
              </a:rPr>
              <a:t>Who/what is included in the cohort?</a:t>
            </a:r>
            <a:endParaRPr sz="1867">
              <a:solidFill>
                <a:srgbClr val="0000FF"/>
              </a:solidFill>
            </a:endParaRPr>
          </a:p>
        </p:txBody>
      </p:sp>
      <p:sp>
        <p:nvSpPr>
          <p:cNvPr id="238" name="Google Shape;238;p42"/>
          <p:cNvSpPr txBox="1"/>
          <p:nvPr/>
        </p:nvSpPr>
        <p:spPr>
          <a:xfrm>
            <a:off x="253253" y="3497473"/>
            <a:ext cx="3008400" cy="7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SzPts val="1400"/>
            </a:pPr>
            <a:br>
              <a:rPr lang="en" sz="1867">
                <a:solidFill>
                  <a:srgbClr val="FF00FF"/>
                </a:solidFill>
              </a:rPr>
            </a:br>
            <a:r>
              <a:rPr lang="en" sz="1867">
                <a:solidFill>
                  <a:srgbClr val="FF00FF"/>
                </a:solidFill>
              </a:rPr>
              <a:t>What is the output?</a:t>
            </a:r>
            <a:endParaRPr sz="1867">
              <a:solidFill>
                <a:srgbClr val="FF00FF"/>
              </a:solidFill>
            </a:endParaRPr>
          </a:p>
        </p:txBody>
      </p:sp>
      <p:sp>
        <p:nvSpPr>
          <p:cNvPr id="239" name="Google Shape;239;p42"/>
          <p:cNvSpPr txBox="1"/>
          <p:nvPr/>
        </p:nvSpPr>
        <p:spPr>
          <a:xfrm>
            <a:off x="248120" y="4191873"/>
            <a:ext cx="3008400" cy="14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SzPts val="1400"/>
            </a:pPr>
            <a:r>
              <a:rPr lang="en" sz="1867">
                <a:solidFill>
                  <a:srgbClr val="274E13"/>
                </a:solidFill>
              </a:rPr>
              <a:t>What outcome are you predicting/estimating?</a:t>
            </a:r>
            <a:endParaRPr sz="1867">
              <a:solidFill>
                <a:srgbClr val="274E13"/>
              </a:solidFill>
            </a:endParaRPr>
          </a:p>
          <a:p>
            <a:pPr>
              <a:buSzPts val="1400"/>
            </a:pPr>
            <a:endParaRPr sz="1867">
              <a:solidFill>
                <a:srgbClr val="274E13"/>
              </a:solidFill>
            </a:endParaRPr>
          </a:p>
          <a:p>
            <a:pPr>
              <a:buSzPts val="1400"/>
            </a:pPr>
            <a:r>
              <a:rPr lang="en" sz="1867">
                <a:solidFill>
                  <a:srgbClr val="B45F06"/>
                </a:solidFill>
              </a:rPr>
              <a:t>For what purpose?</a:t>
            </a:r>
            <a:endParaRPr sz="1867">
              <a:solidFill>
                <a:srgbClr val="274E13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B1BBD25-1C37-5157-CF0F-11E6D2EA89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3" name="Google Shape;263;p4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r>
              <a:rPr lang="en"/>
              <a:t>Analytical Formulation</a:t>
            </a:r>
            <a:endParaRPr/>
          </a:p>
        </p:txBody>
      </p:sp>
      <p:sp>
        <p:nvSpPr>
          <p:cNvPr id="265" name="Google Shape;265;p46"/>
          <p:cNvSpPr txBox="1"/>
          <p:nvPr/>
        </p:nvSpPr>
        <p:spPr>
          <a:xfrm>
            <a:off x="3629033" y="1463200"/>
            <a:ext cx="8147200" cy="4588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en" sz="3067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Every time ACDHS gets eviction filing data (weekly),</a:t>
            </a:r>
            <a:r>
              <a:rPr lang="en" sz="3067" dirty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 for all individuals who have interacted with ACDHS in the 12 months who are not currently homeless and have had an eviction filing in the last 4 months</a:t>
            </a:r>
            <a:r>
              <a:rPr lang="en" sz="3067" dirty="0">
                <a:latin typeface="Calibri"/>
                <a:ea typeface="Calibri"/>
                <a:cs typeface="Calibri"/>
                <a:sym typeface="Calibri"/>
              </a:rPr>
              <a:t>, can we identify the </a:t>
            </a:r>
            <a:r>
              <a:rPr lang="en" sz="3067" dirty="0">
                <a:solidFill>
                  <a:srgbClr val="FF00FF"/>
                </a:solidFill>
                <a:latin typeface="Calibri"/>
                <a:ea typeface="Calibri"/>
                <a:cs typeface="Calibri"/>
                <a:sym typeface="Calibri"/>
              </a:rPr>
              <a:t>50 individuals at highest risk</a:t>
            </a:r>
            <a:r>
              <a:rPr lang="en" sz="3067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3067" dirty="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rPr>
              <a:t>of entering into homelessness in the next 12 months </a:t>
            </a:r>
            <a:r>
              <a:rPr lang="en" sz="3067" dirty="0">
                <a:solidFill>
                  <a:srgbClr val="B45F06"/>
                </a:solidFill>
                <a:latin typeface="Calibri"/>
                <a:ea typeface="Calibri"/>
                <a:cs typeface="Calibri"/>
                <a:sym typeface="Calibri"/>
              </a:rPr>
              <a:t>to prioritize for distribution of rental assistance?</a:t>
            </a:r>
            <a:endParaRPr sz="3467" dirty="0">
              <a:solidFill>
                <a:srgbClr val="B45F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46"/>
          <p:cNvSpPr/>
          <p:nvPr/>
        </p:nvSpPr>
        <p:spPr>
          <a:xfrm>
            <a:off x="190320" y="1463207"/>
            <a:ext cx="3124000" cy="42044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SzPts val="1400"/>
            </a:pPr>
            <a:endParaRPr sz="1867"/>
          </a:p>
        </p:txBody>
      </p:sp>
      <p:sp>
        <p:nvSpPr>
          <p:cNvPr id="267" name="Google Shape;267;p46"/>
          <p:cNvSpPr txBox="1"/>
          <p:nvPr/>
        </p:nvSpPr>
        <p:spPr>
          <a:xfrm>
            <a:off x="248120" y="1463207"/>
            <a:ext cx="3008400" cy="7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SzPts val="1400"/>
            </a:pPr>
            <a:r>
              <a:rPr lang="en" sz="1867">
                <a:solidFill>
                  <a:srgbClr val="FF0000"/>
                </a:solidFill>
              </a:rPr>
              <a:t>When and How often is the recommendation / decision being made?</a:t>
            </a:r>
            <a:endParaRPr sz="1867">
              <a:solidFill>
                <a:srgbClr val="FF0000"/>
              </a:solidFill>
            </a:endParaRPr>
          </a:p>
        </p:txBody>
      </p:sp>
      <p:sp>
        <p:nvSpPr>
          <p:cNvPr id="268" name="Google Shape;268;p46"/>
          <p:cNvSpPr txBox="1"/>
          <p:nvPr/>
        </p:nvSpPr>
        <p:spPr>
          <a:xfrm>
            <a:off x="253253" y="2632740"/>
            <a:ext cx="3008400" cy="7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SzPts val="1400"/>
            </a:pPr>
            <a:br>
              <a:rPr lang="en" sz="1867">
                <a:solidFill>
                  <a:srgbClr val="0000FF"/>
                </a:solidFill>
              </a:rPr>
            </a:br>
            <a:r>
              <a:rPr lang="en" sz="1867">
                <a:solidFill>
                  <a:srgbClr val="0000FF"/>
                </a:solidFill>
              </a:rPr>
              <a:t>Who/what is included in the cohort?</a:t>
            </a:r>
            <a:endParaRPr sz="1867">
              <a:solidFill>
                <a:srgbClr val="0000FF"/>
              </a:solidFill>
            </a:endParaRPr>
          </a:p>
        </p:txBody>
      </p:sp>
      <p:sp>
        <p:nvSpPr>
          <p:cNvPr id="269" name="Google Shape;269;p46"/>
          <p:cNvSpPr txBox="1"/>
          <p:nvPr/>
        </p:nvSpPr>
        <p:spPr>
          <a:xfrm>
            <a:off x="253253" y="3497473"/>
            <a:ext cx="3008400" cy="7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SzPts val="1400"/>
            </a:pPr>
            <a:br>
              <a:rPr lang="en" sz="1867">
                <a:solidFill>
                  <a:srgbClr val="FF00FF"/>
                </a:solidFill>
              </a:rPr>
            </a:br>
            <a:r>
              <a:rPr lang="en" sz="1867">
                <a:solidFill>
                  <a:srgbClr val="FF00FF"/>
                </a:solidFill>
              </a:rPr>
              <a:t>What is the output?</a:t>
            </a:r>
            <a:endParaRPr sz="1867">
              <a:solidFill>
                <a:srgbClr val="FF00FF"/>
              </a:solidFill>
            </a:endParaRPr>
          </a:p>
        </p:txBody>
      </p:sp>
      <p:sp>
        <p:nvSpPr>
          <p:cNvPr id="270" name="Google Shape;270;p46"/>
          <p:cNvSpPr txBox="1"/>
          <p:nvPr/>
        </p:nvSpPr>
        <p:spPr>
          <a:xfrm>
            <a:off x="248120" y="4191873"/>
            <a:ext cx="3008400" cy="14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SzPts val="1400"/>
            </a:pPr>
            <a:r>
              <a:rPr lang="en" sz="1867">
                <a:solidFill>
                  <a:srgbClr val="274E13"/>
                </a:solidFill>
              </a:rPr>
              <a:t>What outcome are you predicting/estimating?</a:t>
            </a:r>
            <a:endParaRPr sz="1867">
              <a:solidFill>
                <a:srgbClr val="274E13"/>
              </a:solidFill>
            </a:endParaRPr>
          </a:p>
          <a:p>
            <a:pPr>
              <a:buSzPts val="1400"/>
            </a:pPr>
            <a:endParaRPr sz="1867">
              <a:solidFill>
                <a:srgbClr val="274E13"/>
              </a:solidFill>
            </a:endParaRPr>
          </a:p>
          <a:p>
            <a:pPr>
              <a:buSzPts val="1400"/>
            </a:pPr>
            <a:r>
              <a:rPr lang="en" sz="1867">
                <a:solidFill>
                  <a:srgbClr val="B45F06"/>
                </a:solidFill>
              </a:rPr>
              <a:t>For what purpose?</a:t>
            </a:r>
            <a:endParaRPr sz="1867">
              <a:solidFill>
                <a:srgbClr val="274E13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F4B70A5-25A8-AD7E-2AC5-FBE8362F24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04" name="Google Shape;304;p5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r>
              <a:rPr lang="en"/>
              <a:t>Analytical Formulation - Top level</a:t>
            </a:r>
            <a:endParaRPr/>
          </a:p>
        </p:txBody>
      </p:sp>
      <p:sp>
        <p:nvSpPr>
          <p:cNvPr id="305" name="Google Shape;305;p51"/>
          <p:cNvSpPr/>
          <p:nvPr/>
        </p:nvSpPr>
        <p:spPr>
          <a:xfrm>
            <a:off x="190320" y="1463207"/>
            <a:ext cx="3124000" cy="42044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SzPts val="1400"/>
            </a:pPr>
            <a:endParaRPr sz="1867"/>
          </a:p>
        </p:txBody>
      </p:sp>
      <p:grpSp>
        <p:nvGrpSpPr>
          <p:cNvPr id="307" name="Google Shape;307;p51"/>
          <p:cNvGrpSpPr/>
          <p:nvPr/>
        </p:nvGrpSpPr>
        <p:grpSpPr>
          <a:xfrm>
            <a:off x="248120" y="1463207"/>
            <a:ext cx="3013533" cy="4056967"/>
            <a:chOff x="186090" y="1097405"/>
            <a:chExt cx="2260150" cy="3042725"/>
          </a:xfrm>
        </p:grpSpPr>
        <p:sp>
          <p:nvSpPr>
            <p:cNvPr id="308" name="Google Shape;308;p51"/>
            <p:cNvSpPr txBox="1"/>
            <p:nvPr/>
          </p:nvSpPr>
          <p:spPr>
            <a:xfrm>
              <a:off x="186090" y="1097405"/>
              <a:ext cx="2256300" cy="59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>
                <a:buSzPts val="1400"/>
              </a:pPr>
              <a:r>
                <a:rPr lang="en" sz="1867">
                  <a:solidFill>
                    <a:srgbClr val="FF0000"/>
                  </a:solidFill>
                </a:rPr>
                <a:t>When and How often is the recommendation / decision being made?</a:t>
              </a:r>
              <a:endParaRPr sz="1867">
                <a:solidFill>
                  <a:srgbClr val="FF0000"/>
                </a:solidFill>
              </a:endParaRPr>
            </a:p>
          </p:txBody>
        </p:sp>
        <p:sp>
          <p:nvSpPr>
            <p:cNvPr id="309" name="Google Shape;309;p51"/>
            <p:cNvSpPr txBox="1"/>
            <p:nvPr/>
          </p:nvSpPr>
          <p:spPr>
            <a:xfrm>
              <a:off x="189940" y="1974555"/>
              <a:ext cx="2256300" cy="59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>
                <a:buSzPts val="1400"/>
              </a:pPr>
              <a:r>
                <a:rPr lang="en" sz="1867">
                  <a:solidFill>
                    <a:srgbClr val="0000FF"/>
                  </a:solidFill>
                </a:rPr>
                <a:t>Who/what is included in the cohort?</a:t>
              </a:r>
              <a:endParaRPr sz="1867">
                <a:solidFill>
                  <a:srgbClr val="0000FF"/>
                </a:solidFill>
              </a:endParaRPr>
            </a:p>
          </p:txBody>
        </p:sp>
        <p:sp>
          <p:nvSpPr>
            <p:cNvPr id="310" name="Google Shape;310;p51"/>
            <p:cNvSpPr txBox="1"/>
            <p:nvPr/>
          </p:nvSpPr>
          <p:spPr>
            <a:xfrm>
              <a:off x="189940" y="2623105"/>
              <a:ext cx="2256300" cy="59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>
                <a:buSzPts val="1400"/>
              </a:pPr>
              <a:r>
                <a:rPr lang="en" sz="1867">
                  <a:solidFill>
                    <a:srgbClr val="FF00FF"/>
                  </a:solidFill>
                </a:rPr>
                <a:t>What is the output?</a:t>
              </a:r>
              <a:endParaRPr sz="1867">
                <a:solidFill>
                  <a:srgbClr val="FF00FF"/>
                </a:solidFill>
              </a:endParaRPr>
            </a:p>
          </p:txBody>
        </p:sp>
        <p:sp>
          <p:nvSpPr>
            <p:cNvPr id="311" name="Google Shape;311;p51"/>
            <p:cNvSpPr txBox="1"/>
            <p:nvPr/>
          </p:nvSpPr>
          <p:spPr>
            <a:xfrm>
              <a:off x="189940" y="3033430"/>
              <a:ext cx="2256300" cy="110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>
                <a:buSzPts val="1400"/>
              </a:pPr>
              <a:r>
                <a:rPr lang="en" sz="1867">
                  <a:solidFill>
                    <a:srgbClr val="274E13"/>
                  </a:solidFill>
                </a:rPr>
                <a:t>What outcome are you predicting/estimating?</a:t>
              </a:r>
              <a:endParaRPr sz="1867">
                <a:solidFill>
                  <a:srgbClr val="274E13"/>
                </a:solidFill>
              </a:endParaRPr>
            </a:p>
            <a:p>
              <a:pPr>
                <a:buSzPts val="1400"/>
              </a:pPr>
              <a:endParaRPr sz="1867">
                <a:solidFill>
                  <a:srgbClr val="274E13"/>
                </a:solidFill>
              </a:endParaRPr>
            </a:p>
            <a:p>
              <a:pPr>
                <a:buSzPts val="1400"/>
              </a:pPr>
              <a:r>
                <a:rPr lang="en" sz="1867">
                  <a:solidFill>
                    <a:srgbClr val="B45F06"/>
                  </a:solidFill>
                </a:rPr>
                <a:t>For what purpose?</a:t>
              </a:r>
              <a:endParaRPr sz="1867">
                <a:solidFill>
                  <a:srgbClr val="274E13"/>
                </a:solidFill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7F6412C4-6B24-B1FD-241B-D181D0069C5F}"/>
              </a:ext>
            </a:extLst>
          </p:cNvPr>
          <p:cNvSpPr txBox="1"/>
          <p:nvPr/>
        </p:nvSpPr>
        <p:spPr>
          <a:xfrm>
            <a:off x="3706585" y="1499423"/>
            <a:ext cx="8126187" cy="4360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67" dirty="0">
                <a:solidFill>
                  <a:srgbClr val="FF0000"/>
                </a:solidFill>
                <a:latin typeface="Arial" panose="020B0604020202020204" pitchFamily="34" charset="0"/>
              </a:rPr>
              <a:t>For every time the doctor finishes taking notes during a patient visit</a:t>
            </a:r>
            <a:r>
              <a:rPr lang="en-US" sz="2667" dirty="0">
                <a:latin typeface="Arial" panose="020B0604020202020204" pitchFamily="34" charset="0"/>
              </a:rPr>
              <a:t>, for </a:t>
            </a:r>
            <a:r>
              <a:rPr lang="en-US" sz="2667" dirty="0">
                <a:solidFill>
                  <a:srgbClr val="0000FF"/>
                </a:solidFill>
                <a:latin typeface="Arial" panose="020B0604020202020204" pitchFamily="34" charset="0"/>
              </a:rPr>
              <a:t>all adult patients who come through the ED, </a:t>
            </a:r>
            <a:r>
              <a:rPr lang="en-US" sz="2667" dirty="0">
                <a:latin typeface="Arial" panose="020B0604020202020204" pitchFamily="34" charset="0"/>
              </a:rPr>
              <a:t>can we identify</a:t>
            </a:r>
            <a:r>
              <a:rPr lang="en-US" sz="2667" dirty="0">
                <a:solidFill>
                  <a:srgbClr val="FF00FF"/>
                </a:solidFill>
                <a:latin typeface="Arial" panose="020B0604020202020204" pitchFamily="34" charset="0"/>
              </a:rPr>
              <a:t> up to 10 possible ICD-10 categories* </a:t>
            </a:r>
            <a:r>
              <a:rPr lang="en-US" sz="2667" dirty="0">
                <a:latin typeface="Arial" panose="020B0604020202020204" pitchFamily="34" charset="0"/>
              </a:rPr>
              <a:t>that </a:t>
            </a:r>
            <a:r>
              <a:rPr lang="en-US" sz="2667" dirty="0">
                <a:solidFill>
                  <a:srgbClr val="38761D"/>
                </a:solidFill>
                <a:latin typeface="Arial" panose="020B0604020202020204" pitchFamily="34" charset="0"/>
              </a:rPr>
              <a:t>correspond to the patient’s condition </a:t>
            </a:r>
            <a:r>
              <a:rPr lang="en-US" sz="2667" dirty="0">
                <a:solidFill>
                  <a:srgbClr val="B45F06"/>
                </a:solidFill>
                <a:latin typeface="Arial" panose="020B0604020202020204" pitchFamily="34" charset="0"/>
              </a:rPr>
              <a:t>to provide appropriate and timely interventions</a:t>
            </a:r>
            <a:endParaRPr lang="en-US" sz="2667" dirty="0"/>
          </a:p>
          <a:p>
            <a:br>
              <a:rPr lang="en-US" sz="2667" dirty="0"/>
            </a:br>
            <a:r>
              <a:rPr lang="en-US" sz="2667" dirty="0">
                <a:latin typeface="Arial" panose="020B0604020202020204" pitchFamily="34" charset="0"/>
              </a:rPr>
              <a:t>*Categories are the first three characters of the ICD-10 code.</a:t>
            </a:r>
            <a:endParaRPr lang="en-US" sz="2667" dirty="0"/>
          </a:p>
          <a:p>
            <a:br>
              <a:rPr lang="en-US" sz="1867" dirty="0"/>
            </a:br>
            <a:endParaRPr lang="en-US" sz="1867" dirty="0"/>
          </a:p>
        </p:txBody>
      </p:sp>
    </p:spTree>
    <p:extLst>
      <p:ext uri="{BB962C8B-B14F-4D97-AF65-F5344CB8AC3E}">
        <p14:creationId xmlns:p14="http://schemas.microsoft.com/office/powerpoint/2010/main" val="7084879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6F0CF04-B42B-C044-ACCB-6C665E5B57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8210" y="2360141"/>
            <a:ext cx="11666400" cy="4182862"/>
          </a:xfrm>
        </p:spPr>
        <p:txBody>
          <a:bodyPr/>
          <a:lstStyle/>
          <a:p>
            <a:pPr marL="114300" indent="0" algn="ctr">
              <a:buNone/>
            </a:pPr>
            <a:r>
              <a:rPr lang="en-US" sz="4800" dirty="0"/>
              <a:t>What is the appropriate comparison </a:t>
            </a:r>
          </a:p>
          <a:p>
            <a:pPr marL="114300" indent="0" algn="ctr">
              <a:buNone/>
            </a:pPr>
            <a:r>
              <a:rPr lang="en-US" sz="4800" dirty="0"/>
              <a:t>for your ML model?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C049B21-A440-624B-941A-2CE526530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Baselines</a:t>
            </a:r>
          </a:p>
        </p:txBody>
      </p:sp>
    </p:spTree>
    <p:extLst>
      <p:ext uri="{BB962C8B-B14F-4D97-AF65-F5344CB8AC3E}">
        <p14:creationId xmlns:p14="http://schemas.microsoft.com/office/powerpoint/2010/main" val="13351102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6F0CF04-B42B-C044-ACCB-6C665E5B57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2800" y="1403308"/>
            <a:ext cx="11666400" cy="4954500"/>
          </a:xfrm>
        </p:spPr>
        <p:txBody>
          <a:bodyPr/>
          <a:lstStyle/>
          <a:p>
            <a:r>
              <a:rPr lang="en-US" dirty="0"/>
              <a:t>Common Sense</a:t>
            </a:r>
            <a:br>
              <a:rPr lang="en-US" dirty="0"/>
            </a:br>
            <a:endParaRPr lang="en-US" dirty="0"/>
          </a:p>
          <a:p>
            <a:r>
              <a:rPr lang="en-US" dirty="0"/>
              <a:t>What they do today</a:t>
            </a:r>
            <a:br>
              <a:rPr lang="en-US" dirty="0"/>
            </a:br>
            <a:endParaRPr lang="en-US" dirty="0"/>
          </a:p>
          <a:p>
            <a:r>
              <a:rPr lang="en-US" dirty="0"/>
              <a:t>What they could do today easily (without any or very simple ML involved)</a:t>
            </a:r>
            <a:br>
              <a:rPr lang="en-US" dirty="0"/>
            </a:br>
            <a:endParaRPr lang="en-US" dirty="0"/>
          </a:p>
          <a:p>
            <a:r>
              <a:rPr lang="en-US" dirty="0"/>
              <a:t>Prior/Base Rate</a:t>
            </a:r>
          </a:p>
          <a:p>
            <a:pPr lvl="1"/>
            <a:r>
              <a:rPr lang="en-US" dirty="0"/>
              <a:t>What expected value would you get if you just choose at random (based on the data distribution)?</a:t>
            </a:r>
            <a:br>
              <a:rPr lang="en-US" dirty="0"/>
            </a:br>
            <a:endParaRPr lang="en-US" dirty="0"/>
          </a:p>
          <a:p>
            <a:r>
              <a:rPr lang="en-US" dirty="0"/>
              <a:t>Good baselines should provide an ordering to sort the entities</a:t>
            </a:r>
          </a:p>
          <a:p>
            <a:pPr lvl="1"/>
            <a:r>
              <a:rPr lang="en-US" dirty="0"/>
              <a:t>Heuristic rules (or shallow decision trees) might reflect current practice, but can yield a small number of unique scores with lots of ties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C049B21-A440-624B-941A-2CE526530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Baseline Options</a:t>
            </a:r>
          </a:p>
        </p:txBody>
      </p:sp>
    </p:spTree>
    <p:extLst>
      <p:ext uri="{BB962C8B-B14F-4D97-AF65-F5344CB8AC3E}">
        <p14:creationId xmlns:p14="http://schemas.microsoft.com/office/powerpoint/2010/main" val="2257075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888EBFC-5620-EBE4-F610-F8E20890DE3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44693" y="1742703"/>
            <a:ext cx="2371696" cy="2371696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1333C4C-8198-70D8-C01F-A3285F5C114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112851" y="1000897"/>
            <a:ext cx="8486226" cy="385530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900" b="1">
                <a:solidFill>
                  <a:srgbClr val="FFFFFF"/>
                </a:solidFill>
              </a:rPr>
              <a:t>For the Netflix example, what would be a reasonable baseline method that doesn't require using any ML?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6E65A3-9EC7-EB35-45CD-64ECBF213C2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5820032"/>
            <a:ext cx="12192001" cy="1037968"/>
          </a:xfrm>
          <a:prstGeom prst="rect">
            <a:avLst/>
          </a:prstGeom>
          <a:solidFill>
            <a:srgbClr val="198038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1155" tIns="259492" rIns="1852888" bIns="203886" rtlCol="0" anchor="ctr">
            <a:normAutofit fontScale="85000" lnSpcReduction="10000"/>
          </a:bodyPr>
          <a:lstStyle/>
          <a:p>
            <a:r>
              <a:rPr lang="en-US" sz="2600">
                <a:solidFill>
                  <a:srgbClr val="FFFFFF"/>
                </a:solidFill>
              </a:rPr>
              <a:t>The </a:t>
            </a:r>
            <a:r>
              <a:rPr lang="en-US" sz="2600">
                <a:solidFill>
                  <a:srgbClr val="FFFFFF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 app</a:t>
            </a:r>
            <a:r>
              <a:rPr lang="en-US" sz="2600">
                <a:solidFill>
                  <a:srgbClr val="FFFFFF"/>
                </a:solidFill>
              </a:rPr>
              <a:t> must be installed on every computer you’re presenting from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F37CF36-1BA0-BA60-EA1F-633D80309CA9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6462" y="6190785"/>
            <a:ext cx="296462" cy="296462"/>
          </a:xfrm>
          <a:prstGeom prst="rect">
            <a:avLst/>
          </a:prstGeom>
        </p:spPr>
      </p:pic>
      <p:sp>
        <p:nvSpPr>
          <p:cNvPr id="7" name="Trapezoid 6">
            <a:extLst>
              <a:ext uri="{FF2B5EF4-FFF2-40B4-BE49-F238E27FC236}">
                <a16:creationId xmlns:a16="http://schemas.microsoft.com/office/drawing/2014/main" id="{83E1F662-911B-8052-71CC-DD9FA7FBDED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2700000">
            <a:off x="9620371" y="514924"/>
            <a:ext cx="3335198" cy="778213"/>
          </a:xfrm>
          <a:prstGeom prst="trapezoid">
            <a:avLst>
              <a:gd name="adj" fmla="val 100000"/>
            </a:avLst>
          </a:prstGeom>
          <a:solidFill>
            <a:srgbClr val="0A3316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70000" lnSpcReduction="20000"/>
          </a:bodyPr>
          <a:lstStyle/>
          <a:p>
            <a:pPr algn="ctr"/>
            <a:r>
              <a:rPr lang="en-US" sz="2600" b="1">
                <a:solidFill>
                  <a:srgbClr val="42A65F"/>
                </a:solidFill>
              </a:rPr>
              <a:t>Do not edit
</a:t>
            </a:r>
            <a:r>
              <a:rPr lang="en-US" sz="2200">
                <a:solidFill>
                  <a:srgbClr val="42A65F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en-US" sz="2200">
              <a:solidFill>
                <a:srgbClr val="42A65F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49CF9D4-55AD-293F-0377-5CF5B8CAF977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746748" y="6153727"/>
            <a:ext cx="1111733" cy="3705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773325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4C7C3B7-9925-489C-FA2E-17AB1483981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44693" y="1742703"/>
            <a:ext cx="2371696" cy="2371696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BA69604-B260-6A28-7C03-29958FBA402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112851" y="1000897"/>
            <a:ext cx="8486226" cy="385530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>
                <a:solidFill>
                  <a:srgbClr val="FFFFFF"/>
                </a:solidFill>
              </a:rPr>
              <a:t>What’s a good baseline to use for identifying if a house has roof damage?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FFF3D0E-5CC1-DA18-6E74-261903A041F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5820032"/>
            <a:ext cx="12192001" cy="1037968"/>
          </a:xfrm>
          <a:prstGeom prst="rect">
            <a:avLst/>
          </a:prstGeom>
          <a:solidFill>
            <a:srgbClr val="198038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1155" tIns="259492" rIns="1852888" bIns="203886" rtlCol="0" anchor="ctr">
            <a:normAutofit fontScale="85000" lnSpcReduction="10000"/>
          </a:bodyPr>
          <a:lstStyle/>
          <a:p>
            <a:r>
              <a:rPr lang="en-US" sz="2600">
                <a:solidFill>
                  <a:srgbClr val="FFFFFF"/>
                </a:solidFill>
              </a:rPr>
              <a:t>The </a:t>
            </a:r>
            <a:r>
              <a:rPr lang="en-US" sz="2600">
                <a:solidFill>
                  <a:srgbClr val="FFFFFF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 app</a:t>
            </a:r>
            <a:r>
              <a:rPr lang="en-US" sz="2600">
                <a:solidFill>
                  <a:srgbClr val="FFFFFF"/>
                </a:solidFill>
              </a:rPr>
              <a:t> must be installed on every computer you’re presenting from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29C3ACFA-EF7A-AB65-3696-FB92467C7478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6462" y="6190785"/>
            <a:ext cx="296462" cy="296462"/>
          </a:xfrm>
          <a:prstGeom prst="rect">
            <a:avLst/>
          </a:prstGeom>
        </p:spPr>
      </p:pic>
      <p:sp>
        <p:nvSpPr>
          <p:cNvPr id="7" name="Trapezoid 6">
            <a:extLst>
              <a:ext uri="{FF2B5EF4-FFF2-40B4-BE49-F238E27FC236}">
                <a16:creationId xmlns:a16="http://schemas.microsoft.com/office/drawing/2014/main" id="{7BF5744F-AF17-7370-6D07-DF4088BF148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2700000">
            <a:off x="9620371" y="514924"/>
            <a:ext cx="3335198" cy="778213"/>
          </a:xfrm>
          <a:prstGeom prst="trapezoid">
            <a:avLst>
              <a:gd name="adj" fmla="val 100000"/>
            </a:avLst>
          </a:prstGeom>
          <a:solidFill>
            <a:srgbClr val="0A3316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70000" lnSpcReduction="20000"/>
          </a:bodyPr>
          <a:lstStyle/>
          <a:p>
            <a:pPr algn="ctr"/>
            <a:r>
              <a:rPr lang="en-US" sz="2600" b="1">
                <a:solidFill>
                  <a:srgbClr val="42A65F"/>
                </a:solidFill>
              </a:rPr>
              <a:t>Do not edit
</a:t>
            </a:r>
            <a:r>
              <a:rPr lang="en-US" sz="2200">
                <a:solidFill>
                  <a:srgbClr val="42A65F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en-US" sz="2200">
              <a:solidFill>
                <a:srgbClr val="42A65F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19FB25C-9E1F-3CF7-AA06-30BE13231AD8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746748" y="6153727"/>
            <a:ext cx="1111733" cy="3705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4592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AE2561E-60CF-3286-C15B-40F90366499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44693" y="1742703"/>
            <a:ext cx="2371696" cy="2371696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F373C5E-0C35-4C4C-521D-9C049866689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112851" y="1000897"/>
            <a:ext cx="8486226" cy="385530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>
                <a:solidFill>
                  <a:srgbClr val="FFFFFF"/>
                </a:solidFill>
              </a:rPr>
              <a:t>Predicting if a person will not get vaccinated for an infectious disease?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1AE95D-58E2-9E36-431A-344C4FCEE3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5820032"/>
            <a:ext cx="12192001" cy="1037968"/>
          </a:xfrm>
          <a:prstGeom prst="rect">
            <a:avLst/>
          </a:prstGeom>
          <a:solidFill>
            <a:srgbClr val="198038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1155" tIns="259492" rIns="1852888" bIns="203886" rtlCol="0" anchor="ctr">
            <a:normAutofit fontScale="85000" lnSpcReduction="10000"/>
          </a:bodyPr>
          <a:lstStyle/>
          <a:p>
            <a:r>
              <a:rPr lang="en-US" sz="2600">
                <a:solidFill>
                  <a:srgbClr val="FFFFFF"/>
                </a:solidFill>
              </a:rPr>
              <a:t>The </a:t>
            </a:r>
            <a:r>
              <a:rPr lang="en-US" sz="2600">
                <a:solidFill>
                  <a:srgbClr val="FFFFFF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 app</a:t>
            </a:r>
            <a:r>
              <a:rPr lang="en-US" sz="2600">
                <a:solidFill>
                  <a:srgbClr val="FFFFFF"/>
                </a:solidFill>
              </a:rPr>
              <a:t> must be installed on every computer you’re presenting from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94E8686-0645-A0BD-EC60-C32181FD00EE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6462" y="6190785"/>
            <a:ext cx="296462" cy="296462"/>
          </a:xfrm>
          <a:prstGeom prst="rect">
            <a:avLst/>
          </a:prstGeom>
        </p:spPr>
      </p:pic>
      <p:sp>
        <p:nvSpPr>
          <p:cNvPr id="7" name="Trapezoid 6">
            <a:extLst>
              <a:ext uri="{FF2B5EF4-FFF2-40B4-BE49-F238E27FC236}">
                <a16:creationId xmlns:a16="http://schemas.microsoft.com/office/drawing/2014/main" id="{B1BFE668-23E6-9F61-394D-7D6516E24EFA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2700000">
            <a:off x="9620371" y="514924"/>
            <a:ext cx="3335198" cy="778213"/>
          </a:xfrm>
          <a:prstGeom prst="trapezoid">
            <a:avLst>
              <a:gd name="adj" fmla="val 100000"/>
            </a:avLst>
          </a:prstGeom>
          <a:solidFill>
            <a:srgbClr val="0A3316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70000" lnSpcReduction="20000"/>
          </a:bodyPr>
          <a:lstStyle/>
          <a:p>
            <a:pPr algn="ctr"/>
            <a:r>
              <a:rPr lang="en-US" sz="2600" b="1">
                <a:solidFill>
                  <a:srgbClr val="42A65F"/>
                </a:solidFill>
              </a:rPr>
              <a:t>Do not edit
</a:t>
            </a:r>
            <a:r>
              <a:rPr lang="en-US" sz="2200">
                <a:solidFill>
                  <a:srgbClr val="42A65F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en-US" sz="2200">
              <a:solidFill>
                <a:srgbClr val="42A65F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C5C3E13-5496-505A-E3D1-93A35359D7D7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746748" y="6153727"/>
            <a:ext cx="1111733" cy="3705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87025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931A24-286F-9819-3A33-391BA5645E9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44693" y="1742703"/>
            <a:ext cx="2371696" cy="2371696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ACFD31-1438-9EC9-EE1A-5B74F5A8F50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112851" y="1000897"/>
            <a:ext cx="8486226" cy="385530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>
                <a:solidFill>
                  <a:srgbClr val="FFFFFF"/>
                </a:solidFill>
              </a:rPr>
              <a:t>predicting if a water pipe will break?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969D77-0C73-9257-B539-2989BA86602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5820032"/>
            <a:ext cx="12192001" cy="1037968"/>
          </a:xfrm>
          <a:prstGeom prst="rect">
            <a:avLst/>
          </a:prstGeom>
          <a:solidFill>
            <a:srgbClr val="198038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1155" tIns="259492" rIns="1852888" bIns="203886" rtlCol="0" anchor="ctr">
            <a:normAutofit fontScale="85000" lnSpcReduction="10000"/>
          </a:bodyPr>
          <a:lstStyle/>
          <a:p>
            <a:r>
              <a:rPr lang="en-US" sz="2600">
                <a:solidFill>
                  <a:srgbClr val="FFFFFF"/>
                </a:solidFill>
              </a:rPr>
              <a:t>The </a:t>
            </a:r>
            <a:r>
              <a:rPr lang="en-US" sz="2600">
                <a:solidFill>
                  <a:srgbClr val="FFFFFF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 app</a:t>
            </a:r>
            <a:r>
              <a:rPr lang="en-US" sz="2600">
                <a:solidFill>
                  <a:srgbClr val="FFFFFF"/>
                </a:solidFill>
              </a:rPr>
              <a:t> must be installed on every computer you’re presenting from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D374A95-F858-E706-AEA5-665D07EAEBDB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6462" y="6190785"/>
            <a:ext cx="296462" cy="296462"/>
          </a:xfrm>
          <a:prstGeom prst="rect">
            <a:avLst/>
          </a:prstGeom>
        </p:spPr>
      </p:pic>
      <p:sp>
        <p:nvSpPr>
          <p:cNvPr id="7" name="Trapezoid 6">
            <a:extLst>
              <a:ext uri="{FF2B5EF4-FFF2-40B4-BE49-F238E27FC236}">
                <a16:creationId xmlns:a16="http://schemas.microsoft.com/office/drawing/2014/main" id="{9DC28806-8665-FF96-892F-CA721B60B8EB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2700000">
            <a:off x="9620371" y="514924"/>
            <a:ext cx="3335198" cy="778213"/>
          </a:xfrm>
          <a:prstGeom prst="trapezoid">
            <a:avLst>
              <a:gd name="adj" fmla="val 100000"/>
            </a:avLst>
          </a:prstGeom>
          <a:solidFill>
            <a:srgbClr val="0A3316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70000" lnSpcReduction="20000"/>
          </a:bodyPr>
          <a:lstStyle/>
          <a:p>
            <a:pPr algn="ctr"/>
            <a:r>
              <a:rPr lang="en-US" sz="2600" b="1">
                <a:solidFill>
                  <a:srgbClr val="42A65F"/>
                </a:solidFill>
              </a:rPr>
              <a:t>Do not edit
</a:t>
            </a:r>
            <a:r>
              <a:rPr lang="en-US" sz="2200">
                <a:solidFill>
                  <a:srgbClr val="42A65F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en-US" sz="2200">
              <a:solidFill>
                <a:srgbClr val="42A65F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E362FBD-D960-E71F-86FF-B410318931D5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746748" y="6153727"/>
            <a:ext cx="1111733" cy="3705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85381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6F0CF04-B42B-C044-ACCB-6C665E5B57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much better than baselines does our system need to be in order to deploy?</a:t>
            </a:r>
            <a:br>
              <a:rPr lang="en-US" dirty="0"/>
            </a:br>
            <a:endParaRPr lang="en-US" dirty="0"/>
          </a:p>
          <a:p>
            <a:r>
              <a:rPr lang="en-US" dirty="0"/>
              <a:t>Important to compare performance against the base rate/prior, but this prior rarely represents a “common sense” baseline</a:t>
            </a:r>
            <a:br>
              <a:rPr lang="en-US" dirty="0"/>
            </a:br>
            <a:endParaRPr lang="en-US" dirty="0"/>
          </a:p>
          <a:p>
            <a:r>
              <a:rPr lang="en-US" dirty="0"/>
              <a:t>Good baselines should provide an ordering to sort the entities</a:t>
            </a:r>
          </a:p>
          <a:p>
            <a:pPr lvl="1"/>
            <a:r>
              <a:rPr lang="en-US" dirty="0"/>
              <a:t>Heuristic rules (or shallow decision trees) might reflect current practice, but can yield a small number of unique scores with lots of ties</a:t>
            </a:r>
            <a:br>
              <a:rPr lang="en-US" dirty="0"/>
            </a:br>
            <a:endParaRPr lang="en-US" dirty="0"/>
          </a:p>
          <a:p>
            <a:r>
              <a:rPr lang="en-US" dirty="0"/>
              <a:t>In many real-world problems, a good baseline can be difficult to beat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C049B21-A440-624B-941A-2CE526530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Baseline Considerations</a:t>
            </a:r>
          </a:p>
        </p:txBody>
      </p:sp>
    </p:spTree>
    <p:extLst>
      <p:ext uri="{BB962C8B-B14F-4D97-AF65-F5344CB8AC3E}">
        <p14:creationId xmlns:p14="http://schemas.microsoft.com/office/powerpoint/2010/main" val="34808830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Coming up this week:</a:t>
            </a:r>
          </a:p>
          <a:p>
            <a:pPr lvl="1"/>
            <a:r>
              <a:rPr lang="en-US" dirty="0"/>
              <a:t>Friday session on python + </a:t>
            </a:r>
            <a:r>
              <a:rPr lang="en-US" dirty="0" err="1"/>
              <a:t>sql</a:t>
            </a:r>
            <a:r>
              <a:rPr lang="en-US" dirty="0"/>
              <a:t> (and advanced </a:t>
            </a:r>
            <a:r>
              <a:rPr lang="en-US" dirty="0" err="1"/>
              <a:t>sql</a:t>
            </a:r>
            <a:r>
              <a:rPr lang="en-US" dirty="0"/>
              <a:t>)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Thursday session on ML pipelines</a:t>
            </a:r>
          </a:p>
          <a:p>
            <a:pPr lvl="1"/>
            <a:endParaRPr lang="en-US" dirty="0"/>
          </a:p>
          <a:p>
            <a:r>
              <a:rPr lang="en-US" dirty="0"/>
              <a:t>Next week:</a:t>
            </a:r>
          </a:p>
          <a:p>
            <a:pPr lvl="1"/>
            <a:r>
              <a:rPr lang="en-US" dirty="0"/>
              <a:t>Proposal peer reviews</a:t>
            </a:r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325028"/>
            <a:ext cx="12192000" cy="11430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Things to remember</a:t>
            </a:r>
          </a:p>
        </p:txBody>
      </p:sp>
    </p:spTree>
    <p:extLst>
      <p:ext uri="{BB962C8B-B14F-4D97-AF65-F5344CB8AC3E}">
        <p14:creationId xmlns:p14="http://schemas.microsoft.com/office/powerpoint/2010/main" val="345416482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5.0.0"/>
  <p:tag name="SLIDO_PRESENTATION_ID" val="42dfb5fc-ac72-45e1-b454-03a491153cc4"/>
  <p:tag name="SLIDO_EVENT_UUID" val="4ee70ca1-e1e6-4271-9fce-4efcf7d701cb"/>
  <p:tag name="SLIDO_EVENT_SECTION_UUID" val="4e6b9f65-e842-4d53-9e0b-c4f65d72115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TYPE" val="SlidoPoll"/>
  <p:tag name="SLIDO_POLL_UUID" val="fb1097e3-e94d-4b1f-99a1-ce3b57fc6827"/>
  <p:tag name="SLIDO_TIMELINE" val="W3sicG9sbFF1ZXN0aW9uVXVpZCI6IjEyY2NlMGZhLTM0NWQtNGNjYS05M2U4LTU2NjFmNzI4NjE5MyIsInNob3dSZXN1bHRzIjp0cnVlfV0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OpenText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foot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corn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TYPE" val="SlidoPoll"/>
  <p:tag name="SLIDO_POLL_UUID" val="a4e39b57-9e5a-44f2-99c4-8985046d2d25"/>
  <p:tag name="SLIDO_TIMELINE" val="W3sic2hvd1Jlc3VsdHMiOnRydWUsInBvbGxRdWVzdGlvblV1aWQiOiJlOWMxODQ5ZC1kODQ5LTQ3ZWYtOWRiMC1kNTIzNmM4YWFlMGYifV0=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OpenText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footer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corn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TYPE" val="SlidoPoll"/>
  <p:tag name="SLIDO_POLL_UUID" val="b12709b4-cc07-4554-a8d3-1e32d56343e2"/>
  <p:tag name="SLIDO_TIMELINE" val="W3sic2hvd1Jlc3VsdHMiOmZhbHNlLCJwb2xsUXVlc3Rpb25VdWlkIjoiYTZkMzEwNDgtMzQ3ZS00YzY2LWI5MTctZWFiNDdjMmI2MDc2In0seyJzaG93UmVzdWx0cyI6dHJ1ZSwicG9sbFF1ZXN0aW9uVXVpZCI6ImE2ZDMxMDQ4LTM0N2UtNGM2Ni1iOTE3LWVhYjQ3YzJiNjA3NiJ9XQ==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OpenText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footer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corner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TYPE" val="SlidoPoll"/>
  <p:tag name="SLIDO_POLL_UUID" val="0bb803e4-a421-4b26-968b-b2772787a386"/>
  <p:tag name="SLIDO_TIMELINE" val="W3sicG9sbFF1ZXN0aW9uVXVpZCI6IjZkNmFiNWJjLTViNGItNGUxNC1iNGEwLWQ0YzBkYjI2YjJlYiIsInNob3dSZXN1bHRzIjpmYWxzZX0seyJwb2xsUXVlc3Rpb25VdWlkIjoiNmQ2YWI1YmMtNWI0Yi00ZTE0LWI0YTAtZDRjMGRiMjZiMmViIiwic2hvd1Jlc3VsdHMiOnRydWV9XQ==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OpenText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footer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corner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TYPE" val="SlidoPoll"/>
  <p:tag name="SLIDO_POLL_UUID" val="f0d82933-efaa-45a9-8b36-0a807f5848cc"/>
  <p:tag name="SLIDO_TIMELINE" val="W3sicG9sbFF1ZXN0aW9uVXVpZCI6IjJmZDk0MWRlLWJjNDYtNDVmOC1iYTE5LTIyNDVkZTdmZGEzMiIsInNob3dSZXN1bHRzIjpmYWxzZX0seyJwb2xsUXVlc3Rpb25VdWlkIjoiMmZkOTQxZGUtYmM0Ni00NWY4LWJhMTktMjI0NWRlN2ZkYTMyIiwic2hvd1Jlc3VsdHMiOnRydWV9XQ==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OpenText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footer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corner"/>
</p:tagLst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11412</TotalTime>
  <Words>1616</Words>
  <Application>Microsoft Macintosh PowerPoint</Application>
  <PresentationFormat>Widescreen</PresentationFormat>
  <Paragraphs>173</Paragraphs>
  <Slides>31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Simple Light</vt:lpstr>
      <vt:lpstr>ML Formulation and Baselines</vt:lpstr>
      <vt:lpstr>Things to remember</vt:lpstr>
      <vt:lpstr>Plan for today</vt:lpstr>
      <vt:lpstr>PowerPoint Presentation</vt:lpstr>
      <vt:lpstr>PowerPoint Presentation</vt:lpstr>
      <vt:lpstr>Decisions</vt:lpstr>
      <vt:lpstr>Turning the project goals/scope into an ML problem</vt:lpstr>
      <vt:lpstr>CASE STUDY</vt:lpstr>
      <vt:lpstr>PowerPoint Presentation</vt:lpstr>
      <vt:lpstr>Analytical Formulation</vt:lpstr>
      <vt:lpstr>Decisions we need to make</vt:lpstr>
      <vt:lpstr>Decisions we need to make: analytical approach</vt:lpstr>
      <vt:lpstr>Decisions we need to make</vt:lpstr>
      <vt:lpstr>Decisions we need to make: cohort definition</vt:lpstr>
      <vt:lpstr>Decisions we need to make</vt:lpstr>
      <vt:lpstr>Structuring the Analytical Formulation</vt:lpstr>
      <vt:lpstr>Structuring the Analytical Formulation</vt:lpstr>
      <vt:lpstr>Analytical Formulation Examples</vt:lpstr>
      <vt:lpstr>Analytical Formulation Examples</vt:lpstr>
      <vt:lpstr>Analytical Formulation</vt:lpstr>
      <vt:lpstr>Analytical Formulation</vt:lpstr>
      <vt:lpstr>Analytical Formulation</vt:lpstr>
      <vt:lpstr>Analytical Formulation - Top level</vt:lpstr>
      <vt:lpstr>Baselines</vt:lpstr>
      <vt:lpstr>Baseline Options</vt:lpstr>
      <vt:lpstr>PowerPoint Presentation</vt:lpstr>
      <vt:lpstr>PowerPoint Presentation</vt:lpstr>
      <vt:lpstr>PowerPoint Presentation</vt:lpstr>
      <vt:lpstr>PowerPoint Presentation</vt:lpstr>
      <vt:lpstr>Baseline Considerations</vt:lpstr>
      <vt:lpstr>Things to remember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Ghani Rayid</cp:lastModifiedBy>
  <cp:revision>53</cp:revision>
  <dcterms:created xsi:type="dcterms:W3CDTF">2020-01-14T19:43:43Z</dcterms:created>
  <dcterms:modified xsi:type="dcterms:W3CDTF">2026-09-15T16:34:33Z</dcterms:modified>
</cp:coreProperties>
</file>