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491" r:id="rId3"/>
    <p:sldId id="494" r:id="rId4"/>
    <p:sldId id="471" r:id="rId5"/>
    <p:sldId id="318" r:id="rId6"/>
    <p:sldId id="323" r:id="rId7"/>
    <p:sldId id="286" r:id="rId8"/>
    <p:sldId id="472" r:id="rId9"/>
    <p:sldId id="287" r:id="rId10"/>
    <p:sldId id="478" r:id="rId11"/>
    <p:sldId id="468" r:id="rId12"/>
    <p:sldId id="492" r:id="rId13"/>
    <p:sldId id="495" r:id="rId14"/>
    <p:sldId id="475" r:id="rId15"/>
    <p:sldId id="453" r:id="rId16"/>
    <p:sldId id="352" r:id="rId17"/>
    <p:sldId id="458" r:id="rId18"/>
    <p:sldId id="484" r:id="rId19"/>
    <p:sldId id="457" r:id="rId20"/>
    <p:sldId id="428" r:id="rId21"/>
    <p:sldId id="455" r:id="rId22"/>
    <p:sldId id="429" r:id="rId23"/>
    <p:sldId id="430" r:id="rId24"/>
    <p:sldId id="460" r:id="rId25"/>
    <p:sldId id="486" r:id="rId26"/>
    <p:sldId id="483" r:id="rId27"/>
    <p:sldId id="496" r:id="rId28"/>
  </p:sldIdLst>
  <p:sldSz cx="12192000" cy="6858000"/>
  <p:notesSz cx="6858000" cy="9144000"/>
  <p:custDataLst>
    <p:tags r:id="rId3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40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7"/>
    <p:restoredTop sz="93108"/>
  </p:normalViewPr>
  <p:slideViewPr>
    <p:cSldViewPr snapToGrid="0" snapToObjects="1">
      <p:cViewPr varScale="1">
        <p:scale>
          <a:sx n="125" d="100"/>
          <a:sy n="125" d="100"/>
        </p:scale>
        <p:origin x="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43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9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7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sv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7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7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.svg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648464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Model Selection (and Validation)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Part I</a:t>
            </a:r>
            <a:endParaRPr sz="3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rgbClr val="000000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Teamwork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130134"/>
            <a:ext cx="11360700" cy="4555200"/>
          </a:xfrm>
        </p:spPr>
        <p:txBody>
          <a:bodyPr/>
          <a:lstStyle/>
          <a:p>
            <a:pPr marL="76200" indent="0" algn="ctr">
              <a:buNone/>
            </a:pPr>
            <a:r>
              <a:rPr lang="en-US" sz="3600" dirty="0"/>
              <a:t>How’s teamwork going?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CF60459-98F0-E844-AFCC-DC0705B0478D}"/>
              </a:ext>
            </a:extLst>
          </p:cNvPr>
          <p:cNvSpPr txBox="1">
            <a:spLocks/>
          </p:cNvSpPr>
          <p:nvPr/>
        </p:nvSpPr>
        <p:spPr>
          <a:xfrm>
            <a:off x="3726942" y="2567943"/>
            <a:ext cx="4886875" cy="279457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121900" tIns="121900" rIns="121900" bIns="12190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4800" dirty="0" err="1"/>
              <a:t>sli.do</a:t>
            </a:r>
            <a:r>
              <a:rPr lang="en-US" sz="4800" dirty="0"/>
              <a:t>      #94889</a:t>
            </a:r>
          </a:p>
          <a:p>
            <a:pPr algn="ctr"/>
            <a:endParaRPr lang="en-US" sz="4800" dirty="0"/>
          </a:p>
          <a:p>
            <a:pPr marL="114300" indent="0" algn="ctr">
              <a:buFont typeface="Arial"/>
              <a:buNone/>
            </a:pPr>
            <a:r>
              <a:rPr lang="en-US" sz="4800" dirty="0" err="1"/>
              <a:t>sli.do</a:t>
            </a:r>
            <a:r>
              <a:rPr lang="en-US" sz="4800" dirty="0"/>
              <a:t>/94889</a:t>
            </a:r>
          </a:p>
        </p:txBody>
      </p:sp>
    </p:spTree>
    <p:extLst>
      <p:ext uri="{BB962C8B-B14F-4D97-AF65-F5344CB8AC3E}">
        <p14:creationId xmlns:p14="http://schemas.microsoft.com/office/powerpoint/2010/main" val="406647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68A487-81A7-1019-AFE0-2417BAD1A38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F6E98-20F6-4439-2397-98D76A8BCE3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How’s teamwork going?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6DC84F-D1BC-506E-79C7-147BB5AD61CA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50AD478-F073-CE0B-B55B-04A9E8F91AF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071B9495-3EB7-217D-6AFF-833F1C31149E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C14A267-1264-FE74-504C-2E3D1AD0823F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791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4963021"/>
          </a:xfrm>
        </p:spPr>
        <p:txBody>
          <a:bodyPr/>
          <a:lstStyle/>
          <a:p>
            <a:pPr marL="76200" indent="0">
              <a:buNone/>
            </a:pPr>
            <a:r>
              <a:rPr lang="en-US" b="1" dirty="0"/>
              <a:t>This week:</a:t>
            </a:r>
            <a:endParaRPr lang="en-US" dirty="0"/>
          </a:p>
          <a:p>
            <a:r>
              <a:rPr lang="en-US" dirty="0"/>
              <a:t>Today: Proposal Peer Reviews</a:t>
            </a:r>
          </a:p>
          <a:p>
            <a:r>
              <a:rPr lang="en-US" dirty="0"/>
              <a:t>Wednesday: Triage Tech Session</a:t>
            </a:r>
          </a:p>
          <a:p>
            <a:r>
              <a:rPr lang="en-US" dirty="0"/>
              <a:t>Thursday: Project Work Time (use feedback from proposals to update plan)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Reading for Tuesday (“cross-validation” strategies)</a:t>
            </a:r>
          </a:p>
          <a:p>
            <a:r>
              <a:rPr lang="en-US" dirty="0"/>
              <a:t>Project check-in on Wednesday (MCRT1, Bills3, Bills2, Bills1)</a:t>
            </a:r>
          </a:p>
          <a:p>
            <a:r>
              <a:rPr lang="en-US" dirty="0"/>
              <a:t>First Project Assignment due Monday – posted on Canvas</a:t>
            </a:r>
          </a:p>
        </p:txBody>
      </p:sp>
    </p:spTree>
    <p:extLst>
      <p:ext uri="{BB962C8B-B14F-4D97-AF65-F5344CB8AC3E}">
        <p14:creationId xmlns:p14="http://schemas.microsoft.com/office/powerpoint/2010/main" val="18604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Your analytical formulation and baselines to compare against</a:t>
            </a:r>
          </a:p>
          <a:p>
            <a:pPr lvl="1"/>
            <a:r>
              <a:rPr lang="en-US" dirty="0"/>
              <a:t>Evaluation Metrics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How to operationalize the formulation</a:t>
            </a:r>
          </a:p>
          <a:p>
            <a:pPr lvl="2"/>
            <a:r>
              <a:rPr lang="en-US" dirty="0"/>
              <a:t>Cohort and label logic</a:t>
            </a:r>
          </a:p>
          <a:p>
            <a:pPr lvl="1"/>
            <a:r>
              <a:rPr lang="en-US" dirty="0" err="1"/>
              <a:t>Baserates</a:t>
            </a:r>
            <a:r>
              <a:rPr lang="en-US" dirty="0"/>
              <a:t> and baselines calculations</a:t>
            </a:r>
          </a:p>
          <a:p>
            <a:pPr lvl="1"/>
            <a:r>
              <a:rPr lang="en-US" dirty="0"/>
              <a:t>Exploring triage configuration and parameters</a:t>
            </a:r>
          </a:p>
        </p:txBody>
      </p:sp>
    </p:spTree>
    <p:extLst>
      <p:ext uri="{BB962C8B-B14F-4D97-AF65-F5344CB8AC3E}">
        <p14:creationId xmlns:p14="http://schemas.microsoft.com/office/powerpoint/2010/main" val="517800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9553197" y="2534144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4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solve a prediction problem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and Create Rows (unit of prediction)</a:t>
            </a:r>
          </a:p>
          <a:p>
            <a:r>
              <a:rPr lang="en-US" dirty="0"/>
              <a:t>Define and Create Label (outcome/target variable – what event and when?)</a:t>
            </a:r>
          </a:p>
          <a:p>
            <a:r>
              <a:rPr lang="en-US" dirty="0"/>
              <a:t>Define and Create Features (features/predictors)</a:t>
            </a:r>
          </a:p>
          <a:p>
            <a:r>
              <a:rPr lang="en-US" dirty="0"/>
              <a:t>Create Training and Validation/Test Sets</a:t>
            </a:r>
          </a:p>
          <a:p>
            <a:r>
              <a:rPr lang="en-US" dirty="0"/>
              <a:t>Train model(s) on Training Set(s)</a:t>
            </a:r>
          </a:p>
          <a:p>
            <a:r>
              <a:rPr lang="en-US" dirty="0"/>
              <a:t>Validate model(s) on Validation/Test Set(s)</a:t>
            </a:r>
          </a:p>
          <a:p>
            <a:r>
              <a:rPr lang="en-US" dirty="0"/>
              <a:t>Select “best” model</a:t>
            </a:r>
          </a:p>
        </p:txBody>
      </p:sp>
    </p:spTree>
    <p:extLst>
      <p:ext uri="{BB962C8B-B14F-4D97-AF65-F5344CB8AC3E}">
        <p14:creationId xmlns:p14="http://schemas.microsoft.com/office/powerpoint/2010/main" val="1362212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5A4CE-AFDD-8742-9A6E-BE2092DF9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goal of model selection?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F1C4C-EA36-C547-9888-F6FE781841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78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goal of model selection?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You’ve run a large number of different types of models varying …</a:t>
            </a:r>
          </a:p>
          <a:p>
            <a:endParaRPr lang="en-US" sz="2800" dirty="0"/>
          </a:p>
          <a:p>
            <a:r>
              <a:rPr lang="en-US" sz="2800" dirty="0"/>
              <a:t>You need to understand what types of models are effective under what circumstances, </a:t>
            </a:r>
            <a:r>
              <a:rPr lang="en-US" sz="2800" b="1" dirty="0"/>
              <a:t>and</a:t>
            </a:r>
          </a:p>
          <a:p>
            <a:endParaRPr lang="en-US" sz="2800" b="1" dirty="0"/>
          </a:p>
          <a:p>
            <a:r>
              <a:rPr lang="en-US" sz="2800" dirty="0"/>
              <a:t>You need to decide which one(s) to use in the </a:t>
            </a:r>
            <a:r>
              <a:rPr lang="en-US" sz="2800" b="1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423896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C2C959-72F2-EF4D-80DA-F48A29D0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need our selected model to do?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3BAFF-48B6-9046-94F3-CBF50B2F2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C2C959-72F2-EF4D-80DA-F48A29D0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need our selected model to do?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A75FF1-9EFE-0F41-92F5-3E749CFB2E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Perform well</a:t>
            </a:r>
          </a:p>
          <a:p>
            <a:pPr lvl="1"/>
            <a:r>
              <a:rPr lang="en-US" dirty="0"/>
              <a:t>What metric?</a:t>
            </a:r>
          </a:p>
          <a:p>
            <a:pPr lvl="1"/>
            <a:r>
              <a:rPr lang="en-US" dirty="0"/>
              <a:t>Compared to what?</a:t>
            </a:r>
          </a:p>
          <a:p>
            <a:endParaRPr lang="en-US" dirty="0"/>
          </a:p>
          <a:p>
            <a:r>
              <a:rPr lang="en-US" dirty="0"/>
              <a:t>Generalize</a:t>
            </a:r>
          </a:p>
          <a:p>
            <a:pPr lvl="1"/>
            <a:r>
              <a:rPr lang="en-US" dirty="0"/>
              <a:t>To what?</a:t>
            </a:r>
          </a:p>
        </p:txBody>
      </p:sp>
    </p:spTree>
    <p:extLst>
      <p:ext uri="{BB962C8B-B14F-4D97-AF65-F5344CB8AC3E}">
        <p14:creationId xmlns:p14="http://schemas.microsoft.com/office/powerpoint/2010/main" val="411164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130134"/>
            <a:ext cx="11360700" cy="4555200"/>
          </a:xfrm>
        </p:spPr>
        <p:txBody>
          <a:bodyPr/>
          <a:lstStyle/>
          <a:p>
            <a:pPr marL="76200" indent="0">
              <a:buNone/>
            </a:pPr>
            <a:r>
              <a:rPr lang="en-US" sz="2800" b="0" i="0" dirty="0">
                <a:effectLst/>
                <a:latin typeface="Roboto" panose="02000000000000000000" pitchFamily="2" charset="0"/>
              </a:rPr>
              <a:t>You're working for a non-profit and a vendor is trying to sell you a donation propensity model that is validated to have 98% accuracy. Is this model good enough for your organization to purchase?</a:t>
            </a:r>
            <a:endParaRPr lang="en-US" sz="440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CF60459-98F0-E844-AFCC-DC0705B0478D}"/>
              </a:ext>
            </a:extLst>
          </p:cNvPr>
          <p:cNvSpPr txBox="1">
            <a:spLocks/>
          </p:cNvSpPr>
          <p:nvPr/>
        </p:nvSpPr>
        <p:spPr>
          <a:xfrm>
            <a:off x="3652512" y="3407734"/>
            <a:ext cx="4886875" cy="2794571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121900" tIns="121900" rIns="121900" bIns="121900" rtlCol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4800" dirty="0" err="1"/>
              <a:t>sli.do</a:t>
            </a:r>
            <a:r>
              <a:rPr lang="en-US" sz="4800" dirty="0"/>
              <a:t>      #94889</a:t>
            </a:r>
          </a:p>
          <a:p>
            <a:pPr algn="ctr"/>
            <a:endParaRPr lang="en-US" sz="4800" dirty="0"/>
          </a:p>
          <a:p>
            <a:pPr marL="114300" indent="0" algn="ctr">
              <a:buFont typeface="Arial"/>
              <a:buNone/>
            </a:pPr>
            <a:r>
              <a:rPr lang="en-US" sz="4800" dirty="0" err="1"/>
              <a:t>sli.do</a:t>
            </a:r>
            <a:r>
              <a:rPr lang="en-US" sz="4800" dirty="0"/>
              <a:t>/94889</a:t>
            </a:r>
          </a:p>
        </p:txBody>
      </p:sp>
    </p:spTree>
    <p:extLst>
      <p:ext uri="{BB962C8B-B14F-4D97-AF65-F5344CB8AC3E}">
        <p14:creationId xmlns:p14="http://schemas.microsoft.com/office/powerpoint/2010/main" val="1361958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11673C-D710-CE32-3439-5831A0850EF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7D0217-9098-B8E2-2663-DCD2D1613E1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solidFill>
              <a:srgbClr val="FFFFF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rgbClr val="000000"/>
                </a:solidFill>
              </a:rPr>
              <a:t>You're working for a non-profit and a vendor is trying to sell you a donation propensity model that is validated to have 98% accuracy. Is this model good enough for your organization to purchase?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ECB588-FD4A-3F65-685A-12D9F28ECD2A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9BD49F9-7FE2-4674-49C3-CE5C64C966F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163187ED-B561-B8B8-BD21-5919586155B4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6FBA6F1-F8DD-F2DE-EB11-4FD4E867C575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820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9BBF3-D5BD-464F-B692-6F108049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Metrics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8555B-304F-C34C-BEDB-C76D96DC6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63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 Distribution on the Test Set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8AB674-EC5F-D94F-B11B-EAD3C207F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333291-06BD-364A-B17D-F91BD4D1B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271" y="1683852"/>
            <a:ext cx="6176805" cy="4084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C1CA36-BA93-4F4F-9808-ABF79474346A}"/>
              </a:ext>
            </a:extLst>
          </p:cNvPr>
          <p:cNvSpPr txBox="1"/>
          <p:nvPr/>
        </p:nvSpPr>
        <p:spPr>
          <a:xfrm>
            <a:off x="5395296" y="5768514"/>
            <a:ext cx="70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</a:pPr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Score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04E31-34A2-F14A-983F-24BD8F50A74A}"/>
              </a:ext>
            </a:extLst>
          </p:cNvPr>
          <p:cNvSpPr txBox="1"/>
          <p:nvPr/>
        </p:nvSpPr>
        <p:spPr>
          <a:xfrm rot="16200000">
            <a:off x="1959670" y="3217470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</a:pPr>
            <a:r>
              <a:rPr lang="en-US" sz="1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# of people</a:t>
            </a:r>
          </a:p>
        </p:txBody>
      </p:sp>
    </p:spTree>
    <p:extLst>
      <p:ext uri="{BB962C8B-B14F-4D97-AF65-F5344CB8AC3E}">
        <p14:creationId xmlns:p14="http://schemas.microsoft.com/office/powerpoint/2010/main" val="1387665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- Metrics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Predictions are often scores between 0 and 1</a:t>
            </a:r>
          </a:p>
          <a:p>
            <a:r>
              <a:rPr lang="en-US" dirty="0"/>
              <a:t>We need to first turn them into 0 or 1 by selecting a threshold</a:t>
            </a:r>
          </a:p>
          <a:p>
            <a:endParaRPr lang="en-US" dirty="0"/>
          </a:p>
        </p:txBody>
      </p:sp>
      <p:graphicFrame>
        <p:nvGraphicFramePr>
          <p:cNvPr id="5" name="Group 77"/>
          <p:cNvGraphicFramePr>
            <a:graphicFrameLocks noGrp="1"/>
          </p:cNvGraphicFramePr>
          <p:nvPr/>
        </p:nvGraphicFramePr>
        <p:xfrm>
          <a:off x="3014206" y="3687005"/>
          <a:ext cx="5630124" cy="2554470"/>
        </p:xfrm>
        <a:graphic>
          <a:graphicData uri="http://schemas.openxmlformats.org/drawingml/2006/table">
            <a:tbl>
              <a:tblPr/>
              <a:tblGrid>
                <a:gridCol w="79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5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Yes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Yes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True Positives (TP)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False Negatives (FN)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7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</a:t>
                      </a:r>
                      <a:endParaRPr kumimoji="0" lang="en-US" sz="24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False Positives (FP)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True Negatives (TN)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60947" y="3102231"/>
            <a:ext cx="2722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</a:pPr>
            <a:r>
              <a:rPr lang="en-US" sz="3200" kern="120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Predicted </a:t>
            </a:r>
            <a:r>
              <a:rPr lang="en-US" sz="3200" kern="12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Class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1536988" y="4818022"/>
            <a:ext cx="21659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</a:pPr>
            <a:r>
              <a:rPr lang="en-US" sz="3200" kern="120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Actual Class</a:t>
            </a:r>
            <a:endParaRPr lang="en-US" sz="3200" kern="1200" dirty="0">
              <a:solidFill>
                <a:srgbClr val="FF0000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43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</a:t>
            </a:r>
            <a:r>
              <a:rPr lang="mr-IN" dirty="0"/>
              <a:t>–</a:t>
            </a:r>
            <a:r>
              <a:rPr lang="en-US" dirty="0"/>
              <a:t> Metrics (at a threshold k)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Accuracy = </a:t>
            </a:r>
            <a:r>
              <a:rPr lang="en-US" altLang="x-none" b="1" dirty="0">
                <a:latin typeface="Calibri" charset="0"/>
              </a:rPr>
              <a:t>(TP + TN) / (TP + TN + FP + FN)</a:t>
            </a:r>
          </a:p>
          <a:p>
            <a:endParaRPr lang="en-US" altLang="x-none" b="1" dirty="0">
              <a:latin typeface="Calibri" charset="0"/>
            </a:endParaRPr>
          </a:p>
          <a:p>
            <a:r>
              <a:rPr lang="en-US" altLang="x-none" dirty="0">
                <a:latin typeface="Calibri" charset="0"/>
              </a:rPr>
              <a:t>Precision (or PPV) = </a:t>
            </a:r>
            <a:r>
              <a:rPr lang="en-US" altLang="x-none" b="1" dirty="0">
                <a:latin typeface="Calibri" charset="0"/>
              </a:rPr>
              <a:t>TP / (TP + FP)</a:t>
            </a:r>
            <a:br>
              <a:rPr lang="en-US" altLang="x-none" b="1" dirty="0">
                <a:latin typeface="Calibri" charset="0"/>
              </a:rPr>
            </a:br>
            <a:endParaRPr lang="en-US" altLang="x-none" dirty="0">
              <a:latin typeface="Calibri" charset="0"/>
            </a:endParaRPr>
          </a:p>
          <a:p>
            <a:r>
              <a:rPr lang="en-US" altLang="x-none" dirty="0">
                <a:latin typeface="Calibri" charset="0"/>
              </a:rPr>
              <a:t>Recall (or Sensitivity) = </a:t>
            </a:r>
            <a:r>
              <a:rPr lang="en-US" altLang="x-none" b="1" dirty="0">
                <a:latin typeface="Calibri" charset="0"/>
              </a:rPr>
              <a:t>TP /</a:t>
            </a:r>
            <a:r>
              <a:rPr lang="en-US" altLang="x-none" dirty="0">
                <a:latin typeface="Calibri" charset="0"/>
              </a:rPr>
              <a:t> </a:t>
            </a:r>
            <a:r>
              <a:rPr lang="en-US" altLang="x-none" b="1" dirty="0">
                <a:latin typeface="Calibri" charset="0"/>
              </a:rPr>
              <a:t>(TP + FN)</a:t>
            </a:r>
            <a:br>
              <a:rPr lang="en-US" altLang="x-none" b="1" dirty="0">
                <a:latin typeface="Calibri" charset="0"/>
              </a:rPr>
            </a:br>
            <a:endParaRPr lang="en-US" altLang="x-none" dirty="0">
              <a:latin typeface="Calibri" charset="0"/>
            </a:endParaRPr>
          </a:p>
          <a:p>
            <a:r>
              <a:rPr lang="en-US" altLang="x-none" dirty="0">
                <a:latin typeface="Calibri" charset="0"/>
              </a:rPr>
              <a:t>Specificity = TNR</a:t>
            </a:r>
          </a:p>
          <a:p>
            <a:endParaRPr lang="en-US" altLang="x-none" dirty="0">
              <a:latin typeface="Calibri" charset="0"/>
            </a:endParaRPr>
          </a:p>
        </p:txBody>
      </p:sp>
      <p:graphicFrame>
        <p:nvGraphicFramePr>
          <p:cNvPr id="4" name="Group 77"/>
          <p:cNvGraphicFramePr>
            <a:graphicFrameLocks noGrp="1"/>
          </p:cNvGraphicFramePr>
          <p:nvPr/>
        </p:nvGraphicFramePr>
        <p:xfrm>
          <a:off x="6155961" y="4549124"/>
          <a:ext cx="4461011" cy="1860633"/>
        </p:xfrm>
        <a:graphic>
          <a:graphicData uri="http://schemas.openxmlformats.org/drawingml/2006/table">
            <a:tbl>
              <a:tblPr/>
              <a:tblGrid>
                <a:gridCol w="629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8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8005" marR="78005" marT="39002" marB="390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Yes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8005" marR="78005" marT="39002" marB="390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8005" marR="78005" marT="39002" marB="390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Yes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8005" marR="78005" marT="39002" marB="390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True Positives (TP)</a:t>
                      </a:r>
                    </a:p>
                  </a:txBody>
                  <a:tcPr marL="78005" marR="78005" marT="39002" marB="390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False Negatives (FN)</a:t>
                      </a:r>
                    </a:p>
                  </a:txBody>
                  <a:tcPr marL="78005" marR="78005" marT="39002" marB="390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1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78005" marR="78005" marT="39002" marB="390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False Positives (FP)</a:t>
                      </a:r>
                    </a:p>
                  </a:txBody>
                  <a:tcPr marL="78005" marR="78005" marT="39002" marB="390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True Negatives (TN)</a:t>
                      </a:r>
                    </a:p>
                  </a:txBody>
                  <a:tcPr marL="78005" marR="78005" marT="39002" marB="390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23154" y="4109552"/>
            <a:ext cx="2322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</a:pPr>
            <a:r>
              <a:rPr lang="en-US" sz="2400" kern="12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Predicted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5001263" y="5011324"/>
            <a:ext cx="1847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</a:pPr>
            <a:r>
              <a:rPr lang="en-US" sz="2400" kern="12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Actual</a:t>
            </a:r>
          </a:p>
        </p:txBody>
      </p:sp>
    </p:spTree>
    <p:extLst>
      <p:ext uri="{BB962C8B-B14F-4D97-AF65-F5344CB8AC3E}">
        <p14:creationId xmlns:p14="http://schemas.microsoft.com/office/powerpoint/2010/main" val="397883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07ED4-D849-F645-A58F-A8960D24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6563"/>
            <a:ext cx="12080838" cy="763500"/>
          </a:xfrm>
        </p:spPr>
        <p:txBody>
          <a:bodyPr/>
          <a:lstStyle/>
          <a:p>
            <a:r>
              <a:rPr lang="en-US" dirty="0"/>
              <a:t>How to communicate these metrics to policy audiences?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4BC36-E089-C14E-8CE2-B77334884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25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108D7-BEDF-A34B-BBC8-D207DF21D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 </a:t>
            </a:r>
            <a:r>
              <a:rPr lang="en-US" dirty="0" err="1"/>
              <a:t>Cheatsheet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921F0C-84EE-FB45-ACA7-8B4DE64C4B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68DEDC-9E2B-114F-9639-7F4B8A698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64" y="2100301"/>
            <a:ext cx="11970972" cy="32210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EC6F56-6820-E043-809F-3EA84140E509}"/>
              </a:ext>
            </a:extLst>
          </p:cNvPr>
          <p:cNvSpPr txBox="1"/>
          <p:nvPr/>
        </p:nvSpPr>
        <p:spPr>
          <a:xfrm>
            <a:off x="3784789" y="5631119"/>
            <a:ext cx="37160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</a:pPr>
            <a:r>
              <a:rPr lang="en-US" sz="10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Source: https://</a:t>
            </a:r>
            <a:r>
              <a:rPr lang="en-US" sz="105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en.wikipedia.org</a:t>
            </a:r>
            <a:r>
              <a:rPr lang="en-US" sz="105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/wiki/</a:t>
            </a:r>
            <a:r>
              <a:rPr lang="en-US" sz="1050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Sensitivity_and_specificity</a:t>
            </a:r>
            <a:endParaRPr lang="en-US" sz="105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003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Varying the Threshold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DFF3558-EC81-284B-8DAE-5B20E8B11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435740" y="1562635"/>
            <a:ext cx="7320520" cy="4944871"/>
            <a:chOff x="616981" y="1325057"/>
            <a:chExt cx="7320520" cy="49448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6981" y="1325057"/>
              <a:ext cx="7320520" cy="4944871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4064000" y="1409700"/>
              <a:ext cx="342900" cy="279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457200">
                <a:buClrTx/>
              </a:pPr>
              <a:endParaRPr lang="en-US" sz="1800" kern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00148AF-CA57-0541-9177-560EC8D36156}"/>
              </a:ext>
            </a:extLst>
          </p:cNvPr>
          <p:cNvGrpSpPr/>
          <p:nvPr/>
        </p:nvGrpSpPr>
        <p:grpSpPr>
          <a:xfrm>
            <a:off x="3018798" y="1150982"/>
            <a:ext cx="6607802" cy="882961"/>
            <a:chOff x="1494798" y="1150981"/>
            <a:chExt cx="6607802" cy="882961"/>
          </a:xfrm>
        </p:grpSpPr>
        <p:sp>
          <p:nvSpPr>
            <p:cNvPr id="6" name="TextBox 5"/>
            <p:cNvSpPr txBox="1"/>
            <p:nvPr/>
          </p:nvSpPr>
          <p:spPr>
            <a:xfrm>
              <a:off x="1494798" y="1387611"/>
              <a:ext cx="66078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>
                <a:buClrTx/>
              </a:pPr>
              <a:r>
                <a:rPr lang="en-US" sz="1800" b="1" kern="1200" dirty="0">
                  <a:solidFill>
                    <a:srgbClr val="C0504D">
                      <a:lumMod val="75000"/>
                    </a:srgbClr>
                  </a:solidFill>
                  <a:latin typeface="Calibri"/>
                  <a:ea typeface="+mn-ea"/>
                  <a:cs typeface="+mn-cs"/>
                </a:rPr>
                <a:t>1         .9     .8                .7        .6            .5    .4  .3.                  .2     .1 </a:t>
              </a:r>
            </a:p>
            <a:p>
              <a:pPr defTabSz="457200">
                <a:buClrTx/>
              </a:pPr>
              <a:r>
                <a:rPr lang="en-US" sz="1050" b="1" kern="1200" dirty="0">
                  <a:solidFill>
                    <a:srgbClr val="C0504D">
                      <a:lumMod val="75000"/>
                    </a:srgbClr>
                  </a:solidFill>
                  <a:latin typeface="Calibri"/>
                  <a:ea typeface="+mn-ea"/>
                  <a:cs typeface="+mn-cs"/>
                </a:rPr>
                <a:t> |                  |             |                               |                  |                        |           |        |                                    |            |</a:t>
              </a:r>
              <a:r>
                <a:rPr lang="en-US" sz="1800" b="1" kern="1200" dirty="0">
                  <a:solidFill>
                    <a:srgbClr val="C0504D">
                      <a:lumMod val="75000"/>
                    </a:srgbClr>
                  </a:solidFill>
                  <a:latin typeface="Calibri"/>
                  <a:ea typeface="+mn-ea"/>
                  <a:cs typeface="+mn-cs"/>
                </a:rPr>
                <a:t>   </a:t>
              </a:r>
              <a:r>
                <a:rPr lang="en-US" sz="1800" kern="1200" dirty="0">
                  <a:solidFill>
                    <a:srgbClr val="EEECE1">
                      <a:lumMod val="25000"/>
                    </a:srgbClr>
                  </a:solidFill>
                  <a:latin typeface="Calibri"/>
                  <a:ea typeface="+mn-ea"/>
                  <a:cs typeface="+mn-cs"/>
                </a:rPr>
                <a:t>     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A4ED1E-FBFF-4545-BB64-FFD28CAC8A4B}"/>
                </a:ext>
              </a:extLst>
            </p:cNvPr>
            <p:cNvSpPr txBox="1"/>
            <p:nvPr/>
          </p:nvSpPr>
          <p:spPr>
            <a:xfrm>
              <a:off x="4097994" y="1150981"/>
              <a:ext cx="7007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</a:pPr>
              <a:r>
                <a:rPr lang="en-US" sz="1800" b="1" kern="1200" dirty="0">
                  <a:solidFill>
                    <a:srgbClr val="C00000"/>
                  </a:solidFill>
                  <a:latin typeface="Calibri"/>
                  <a:ea typeface="+mn-ea"/>
                  <a:cs typeface="+mn-cs"/>
                </a:rPr>
                <a:t>Score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9BF13E-AE77-6A46-B2C2-E1985346BF6A}"/>
              </a:ext>
            </a:extLst>
          </p:cNvPr>
          <p:cNvGrpSpPr/>
          <p:nvPr/>
        </p:nvGrpSpPr>
        <p:grpSpPr>
          <a:xfrm>
            <a:off x="1836283" y="5550212"/>
            <a:ext cx="7221578" cy="369332"/>
            <a:chOff x="312283" y="5550212"/>
            <a:chExt cx="7221578" cy="36933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1561906-EEC1-6046-905E-0E55B1D4B60D}"/>
                </a:ext>
              </a:extLst>
            </p:cNvPr>
            <p:cNvCxnSpPr/>
            <p:nvPr/>
          </p:nvCxnSpPr>
          <p:spPr>
            <a:xfrm flipH="1">
              <a:off x="1649896" y="5734878"/>
              <a:ext cx="5883965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F59512-F15A-1445-8C8B-BFD99D51B252}"/>
                </a:ext>
              </a:extLst>
            </p:cNvPr>
            <p:cNvSpPr txBox="1"/>
            <p:nvPr/>
          </p:nvSpPr>
          <p:spPr>
            <a:xfrm>
              <a:off x="312283" y="5550212"/>
              <a:ext cx="9861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200">
                <a:buClrTx/>
              </a:pPr>
              <a:r>
                <a:rPr lang="en-US" sz="1800" b="1" kern="1200" dirty="0">
                  <a:solidFill>
                    <a:srgbClr val="C00000"/>
                  </a:solidFill>
                  <a:latin typeface="Calibri"/>
                  <a:ea typeface="+mn-ea"/>
                  <a:cs typeface="+mn-cs"/>
                </a:rPr>
                <a:t>Baseline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9A4A58B-B356-1E41-A6F4-EEF6E44A9AD1}"/>
                </a:ext>
              </a:extLst>
            </p:cNvPr>
            <p:cNvCxnSpPr>
              <a:stCxn id="12" idx="3"/>
            </p:cNvCxnSpPr>
            <p:nvPr/>
          </p:nvCxnSpPr>
          <p:spPr>
            <a:xfrm>
              <a:off x="1298450" y="5734878"/>
              <a:ext cx="28187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573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9DA0F8-2485-BE4C-9111-A0958BA77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BF250CB-9CD3-AD47-AE7F-271FE605F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A9B93-EA7C-1349-8F1C-7AC1DDD12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688" y="1353806"/>
            <a:ext cx="5302624" cy="489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37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99BB49-088A-9F48-AD87-A4B67902D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339" y="2050634"/>
            <a:ext cx="6429323" cy="4389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1338" y="1316136"/>
            <a:ext cx="6638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</a:pPr>
            <a:r>
              <a:rPr lang="en-US" sz="32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Receiver Operator Characteristic Curve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652603" y="2263516"/>
            <a:ext cx="5441430" cy="361262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70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(Area Under Curve)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measure of performance</a:t>
            </a:r>
          </a:p>
          <a:p>
            <a:pPr lvl="1"/>
            <a:r>
              <a:rPr lang="en-US" dirty="0"/>
              <a:t>1 if all 1s are ranked above all 0s</a:t>
            </a:r>
          </a:p>
          <a:p>
            <a:pPr lvl="1"/>
            <a:r>
              <a:rPr lang="en-US" dirty="0"/>
              <a:t>0 if all 0s are above all 1s</a:t>
            </a:r>
          </a:p>
        </p:txBody>
      </p:sp>
    </p:spTree>
    <p:extLst>
      <p:ext uri="{BB962C8B-B14F-4D97-AF65-F5344CB8AC3E}">
        <p14:creationId xmlns:p14="http://schemas.microsoft.com/office/powerpoint/2010/main" val="2676850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</a:t>
            </a:r>
            <a:r>
              <a:rPr lang="mr-IN" dirty="0"/>
              <a:t>–</a:t>
            </a:r>
            <a:r>
              <a:rPr lang="en-US" dirty="0"/>
              <a:t> Area Under Curve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care about the entire space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339" y="2420472"/>
            <a:ext cx="5887627" cy="40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35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– triage configuration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3F4BCD-53D2-7748-A243-56AA09E97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7426" y="1161535"/>
            <a:ext cx="7217147" cy="56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303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 algn="ctr">
              <a:buNone/>
            </a:pPr>
            <a:r>
              <a:rPr lang="en-US" sz="3600" dirty="0"/>
              <a:t>What would be some potential strategies for integrating considerations around fairness in the process of model evaluation and selection?</a:t>
            </a:r>
          </a:p>
        </p:txBody>
      </p:sp>
    </p:spTree>
    <p:extLst>
      <p:ext uri="{BB962C8B-B14F-4D97-AF65-F5344CB8AC3E}">
        <p14:creationId xmlns:p14="http://schemas.microsoft.com/office/powerpoint/2010/main" val="1535530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BA3ED-4F96-7092-79E2-21BC748AF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26007A-1547-043A-D00C-D2203F256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39F8E-14E2-2202-7ECC-ACF2548A0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2"/>
            <a:ext cx="11360700" cy="4963021"/>
          </a:xfrm>
        </p:spPr>
        <p:txBody>
          <a:bodyPr/>
          <a:lstStyle/>
          <a:p>
            <a:pPr marL="76200" indent="0">
              <a:buNone/>
            </a:pPr>
            <a:r>
              <a:rPr lang="en-US" b="1" dirty="0"/>
              <a:t>This week:</a:t>
            </a:r>
            <a:endParaRPr lang="en-US" dirty="0"/>
          </a:p>
          <a:p>
            <a:r>
              <a:rPr lang="en-US" dirty="0"/>
              <a:t>Today: Proposal Peer Reviews</a:t>
            </a:r>
          </a:p>
          <a:p>
            <a:r>
              <a:rPr lang="en-US" dirty="0"/>
              <a:t>Wednesday: Triage Tech Session</a:t>
            </a:r>
          </a:p>
          <a:p>
            <a:r>
              <a:rPr lang="en-US" dirty="0"/>
              <a:t>Thursday: Project Work Time (use feedback from proposals to update plan)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Reading for Tuesday (“cross-validation” strategies)</a:t>
            </a:r>
          </a:p>
          <a:p>
            <a:r>
              <a:rPr lang="en-US" dirty="0"/>
              <a:t>Project check-in on Wednesday (MCRT1, Bills3, Bills2, Bills1)</a:t>
            </a:r>
          </a:p>
          <a:p>
            <a:r>
              <a:rPr lang="en-US" dirty="0"/>
              <a:t>First Project Assignment due Monday – posted on Canvas</a:t>
            </a:r>
          </a:p>
        </p:txBody>
      </p:sp>
    </p:spTree>
    <p:extLst>
      <p:ext uri="{BB962C8B-B14F-4D97-AF65-F5344CB8AC3E}">
        <p14:creationId xmlns:p14="http://schemas.microsoft.com/office/powerpoint/2010/main" val="15550972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98cad32e-33fb-4e66-a4b6-33389b2cff9d"/>
  <p:tag name="SLIDO_EVENT_UUID" val="606d3060-a568-4588-a241-3a97192e31fe"/>
  <p:tag name="SLIDO_EVENT_SECTION_UUID" val="07e0abdb-b0f8-4b83-94f8-1a04124a2d9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405e5638-c0da-405c-9d91-cd59fcf5047a"/>
  <p:tag name="SLIDO_TIMELINE" val="W3sicG9sbFF1ZXN0aW9uVXVpZCI6IjQ0N2UyNDU5LTBlNGQtNDc0Yi1hMDAxLThjZGZmZDI2NDFkOCIsInNob3dSZXN1bHRzIjpmYWxzZX0seyJwb2xsUXVlc3Rpb25VdWlkIjoiNDQ3ZTI0NTktMGU0ZC00NzRiLWEwMDEtOGNkZmZkMjY0MWQ4Iiwic2hvd1Jlc3VsdHMiOnRydWV9XQ=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4ff5581b-a4a3-4098-829f-4a658c2af325"/>
  <p:tag name="SLIDO_TIMELINE" val="W3sicG9sbFF1ZXN0aW9uVXVpZCI6ImIzNzBjYjU3LWFiMTAtNDkyMC1hNjMyLTAzNTQ0YzAxMWJmNSIsInNob3dSZXN1bHRzIjpmYWxzZX0seyJwb2xsUXVlc3Rpb25VdWlkIjoiYjM3MGNiNTctYWIxMC00OTIwLWE2MzItMDM1NDRjMDExYmY1Iiwic2hvd1Jlc3VsdHMiOnRydWV9XQ=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4653</TotalTime>
  <Words>824</Words>
  <Application>Microsoft Macintosh PowerPoint</Application>
  <PresentationFormat>Widescreen</PresentationFormat>
  <Paragraphs>149</Paragraphs>
  <Slides>27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Roboto</vt:lpstr>
      <vt:lpstr>Wingdings</vt:lpstr>
      <vt:lpstr>Simple Light</vt:lpstr>
      <vt:lpstr>PowerPoint Presentation</vt:lpstr>
      <vt:lpstr>Teamwork Question</vt:lpstr>
      <vt:lpstr>PowerPoint Presentation</vt:lpstr>
      <vt:lpstr>Reminders</vt:lpstr>
      <vt:lpstr>Plan for the week</vt:lpstr>
      <vt:lpstr>PowerPoint Presentation</vt:lpstr>
      <vt:lpstr>How to solve a prediction problem</vt:lpstr>
      <vt:lpstr>What is the goal of model selection?</vt:lpstr>
      <vt:lpstr>What is the goal of model selection?</vt:lpstr>
      <vt:lpstr>What do we need our selected model to do?</vt:lpstr>
      <vt:lpstr>What do we need our selected model to do?</vt:lpstr>
      <vt:lpstr>PowerPoint Presentation</vt:lpstr>
      <vt:lpstr>PowerPoint Presentation</vt:lpstr>
      <vt:lpstr>Performance Metrics</vt:lpstr>
      <vt:lpstr>Score Distribution on the Test Set</vt:lpstr>
      <vt:lpstr>Evaluation - Metrics</vt:lpstr>
      <vt:lpstr>Evaluation – Metrics (at a threshold k)</vt:lpstr>
      <vt:lpstr>How to communicate these metrics to policy audiences?</vt:lpstr>
      <vt:lpstr>Metric Cheatsheet</vt:lpstr>
      <vt:lpstr>Varying the Threshold</vt:lpstr>
      <vt:lpstr>PowerPoint Presentation</vt:lpstr>
      <vt:lpstr>ROC Curve</vt:lpstr>
      <vt:lpstr>AUC (Area Under Curve)</vt:lpstr>
      <vt:lpstr>AUC – Area Under Curve</vt:lpstr>
      <vt:lpstr>Evaluation – triage configuration</vt:lpstr>
      <vt:lpstr>Discussion Question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70</cp:revision>
  <dcterms:created xsi:type="dcterms:W3CDTF">2020-01-14T19:43:43Z</dcterms:created>
  <dcterms:modified xsi:type="dcterms:W3CDTF">2025-09-23T14:38:48Z</dcterms:modified>
</cp:coreProperties>
</file>