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504" r:id="rId3"/>
    <p:sldId id="505" r:id="rId4"/>
    <p:sldId id="323" r:id="rId5"/>
    <p:sldId id="526" r:id="rId6"/>
    <p:sldId id="527" r:id="rId7"/>
    <p:sldId id="512" r:id="rId8"/>
    <p:sldId id="520" r:id="rId9"/>
    <p:sldId id="463" r:id="rId10"/>
    <p:sldId id="464" r:id="rId11"/>
    <p:sldId id="518" r:id="rId12"/>
    <p:sldId id="519" r:id="rId13"/>
    <p:sldId id="284" r:id="rId14"/>
    <p:sldId id="474" r:id="rId15"/>
    <p:sldId id="475" r:id="rId16"/>
    <p:sldId id="476" r:id="rId17"/>
    <p:sldId id="477" r:id="rId18"/>
    <p:sldId id="478" r:id="rId19"/>
    <p:sldId id="486" r:id="rId20"/>
    <p:sldId id="484" r:id="rId21"/>
    <p:sldId id="488" r:id="rId22"/>
    <p:sldId id="489" r:id="rId23"/>
    <p:sldId id="490" r:id="rId24"/>
    <p:sldId id="491" r:id="rId25"/>
    <p:sldId id="492" r:id="rId26"/>
    <p:sldId id="493" r:id="rId27"/>
    <p:sldId id="494" r:id="rId28"/>
    <p:sldId id="495" r:id="rId29"/>
    <p:sldId id="522" r:id="rId30"/>
    <p:sldId id="524" r:id="rId31"/>
    <p:sldId id="523" r:id="rId32"/>
    <p:sldId id="487" r:id="rId33"/>
    <p:sldId id="528" r:id="rId34"/>
    <p:sldId id="529" r:id="rId35"/>
    <p:sldId id="496" r:id="rId36"/>
    <p:sldId id="514" r:id="rId37"/>
    <p:sldId id="517" r:id="rId38"/>
    <p:sldId id="525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63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2"/>
    <a:srgbClr val="595959"/>
    <a:srgbClr val="800002"/>
    <a:srgbClr val="0B5394"/>
    <a:srgbClr val="6D9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73"/>
    <p:restoredTop sz="93142"/>
  </p:normalViewPr>
  <p:slideViewPr>
    <p:cSldViewPr snapToGrid="0" snapToObjects="1">
      <p:cViewPr varScale="1">
        <p:scale>
          <a:sx n="148" d="100"/>
          <a:sy n="148" d="100"/>
        </p:scale>
        <p:origin x="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63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6cb360dd4a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6cb360dd4a_1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2037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6cb360dd4a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6cb360dd4a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4241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6cb360dd4a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6cb360dd4a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5102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60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6cb360dd4a_1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6cb360dd4a_1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63146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6cb360dd4a_1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6cb360dd4a_1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9926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3181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09258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05574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7266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27049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2753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7021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5007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984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70734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9758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1960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cb360dd4a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cb360dd4a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4292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97707" y="1353807"/>
            <a:ext cx="11666400" cy="4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696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71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68210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5410" y="11929"/>
            <a:ext cx="12192000" cy="1353806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058E15-DEBE-0941-A587-4DF3467F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360700" cy="763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43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70" r:id="rId5"/>
    <p:sldLayoutId id="214748367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github/dssg/triage/blob/master/example/colab/colab_triage.ipynb#scrollTo=KFingR1B32rm" TargetMode="External"/><Relationship Id="rId2" Type="http://schemas.openxmlformats.org/officeDocument/2006/relationships/hyperlink" Target="https://github.com/dssg/triage/blob/master/src/triage/component/audition/Audition_Tutorial.ipynb" TargetMode="Externa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Model Selection Part III</a:t>
            </a: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Monday: Update 6: ML Results over time</a:t>
            </a:r>
          </a:p>
          <a:p>
            <a:r>
              <a:rPr lang="en-US" dirty="0"/>
              <a:t>Tuesday: Feedback Form</a:t>
            </a:r>
          </a:p>
        </p:txBody>
      </p:sp>
    </p:spTree>
    <p:extLst>
      <p:ext uri="{BB962C8B-B14F-4D97-AF65-F5344CB8AC3E}">
        <p14:creationId xmlns:p14="http://schemas.microsoft.com/office/powerpoint/2010/main" val="206617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Modifying your configuration file for more extensive model runs</a:t>
            </a:r>
          </a:p>
          <a:p>
            <a:pPr lvl="1"/>
            <a:r>
              <a:rPr lang="en-US" dirty="0"/>
              <a:t>Plans for model selection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Additional features</a:t>
            </a:r>
          </a:p>
          <a:p>
            <a:pPr lvl="1"/>
            <a:r>
              <a:rPr lang="en-US" dirty="0"/>
              <a:t>Larger model run with a more extensive model + hyperparameter grid</a:t>
            </a:r>
          </a:p>
          <a:p>
            <a:pPr lvl="1"/>
            <a:r>
              <a:rPr lang="en-US" dirty="0"/>
              <a:t>Code to generate results and graphs</a:t>
            </a:r>
          </a:p>
        </p:txBody>
      </p:sp>
    </p:spTree>
    <p:extLst>
      <p:ext uri="{BB962C8B-B14F-4D97-AF65-F5344CB8AC3E}">
        <p14:creationId xmlns:p14="http://schemas.microsoft.com/office/powerpoint/2010/main" val="363144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2534144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4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BCE6B-4C91-0887-9164-320C54F31D6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31108" y="759215"/>
            <a:ext cx="11664950" cy="4954587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/>
              <a:t>Temporal splits</a:t>
            </a:r>
          </a:p>
          <a:p>
            <a:pPr>
              <a:buFontTx/>
              <a:buChar char="-"/>
            </a:pPr>
            <a:r>
              <a:rPr lang="en-US" dirty="0"/>
              <a:t>Cohort and label</a:t>
            </a:r>
          </a:p>
          <a:p>
            <a:pPr>
              <a:buFontTx/>
              <a:buChar char="-"/>
            </a:pPr>
            <a:r>
              <a:rPr lang="en-US" dirty="0"/>
              <a:t>Features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31113C-CFA1-BFD8-AD17-67F8582172E9}"/>
              </a:ext>
            </a:extLst>
          </p:cNvPr>
          <p:cNvSpPr/>
          <p:nvPr/>
        </p:nvSpPr>
        <p:spPr>
          <a:xfrm>
            <a:off x="4356536" y="1403564"/>
            <a:ext cx="1021007" cy="8055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5F9D7F-DA6B-7E2F-EFFF-82B92BA3B373}"/>
              </a:ext>
            </a:extLst>
          </p:cNvPr>
          <p:cNvSpPr/>
          <p:nvPr/>
        </p:nvSpPr>
        <p:spPr>
          <a:xfrm>
            <a:off x="5685154" y="859278"/>
            <a:ext cx="1566420" cy="54428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D3230B1-887F-05FC-5348-969D64DFFA41}"/>
              </a:ext>
            </a:extLst>
          </p:cNvPr>
          <p:cNvSpPr/>
          <p:nvPr/>
        </p:nvSpPr>
        <p:spPr>
          <a:xfrm>
            <a:off x="5685154" y="1448473"/>
            <a:ext cx="1566420" cy="54428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5FD8D6-9B08-2655-FC1D-BD55AFDEB00D}"/>
              </a:ext>
            </a:extLst>
          </p:cNvPr>
          <p:cNvSpPr/>
          <p:nvPr/>
        </p:nvSpPr>
        <p:spPr>
          <a:xfrm>
            <a:off x="5675377" y="2049228"/>
            <a:ext cx="1566420" cy="5442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1E51F35-949E-3ABB-9585-41EA6C44677A}"/>
              </a:ext>
            </a:extLst>
          </p:cNvPr>
          <p:cNvCxnSpPr>
            <a:stCxn id="29" idx="3"/>
            <a:endCxn id="30" idx="1"/>
          </p:cNvCxnSpPr>
          <p:nvPr/>
        </p:nvCxnSpPr>
        <p:spPr>
          <a:xfrm flipV="1">
            <a:off x="5377543" y="1131421"/>
            <a:ext cx="307611" cy="674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7ECCBC0-C66D-09C1-FD55-12DEEE9BC7C8}"/>
              </a:ext>
            </a:extLst>
          </p:cNvPr>
          <p:cNvCxnSpPr>
            <a:cxnSpLocks/>
            <a:stCxn id="29" idx="3"/>
            <a:endCxn id="45" idx="1"/>
          </p:cNvCxnSpPr>
          <p:nvPr/>
        </p:nvCxnSpPr>
        <p:spPr>
          <a:xfrm flipV="1">
            <a:off x="5377543" y="1720616"/>
            <a:ext cx="307611" cy="857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E42A470-C994-F4AD-F8D0-3FB1A6B3E27C}"/>
              </a:ext>
            </a:extLst>
          </p:cNvPr>
          <p:cNvCxnSpPr>
            <a:cxnSpLocks/>
            <a:stCxn id="29" idx="3"/>
            <a:endCxn id="46" idx="1"/>
          </p:cNvCxnSpPr>
          <p:nvPr/>
        </p:nvCxnSpPr>
        <p:spPr>
          <a:xfrm>
            <a:off x="5377543" y="1806336"/>
            <a:ext cx="297834" cy="5150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067D11F-5273-B267-A12A-0BACFBB62459}"/>
              </a:ext>
            </a:extLst>
          </p:cNvPr>
          <p:cNvSpPr/>
          <p:nvPr/>
        </p:nvSpPr>
        <p:spPr>
          <a:xfrm>
            <a:off x="4321629" y="3298616"/>
            <a:ext cx="1021007" cy="8055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A873345-3F0D-4AE9-66D1-83EEA24C3B35}"/>
              </a:ext>
            </a:extLst>
          </p:cNvPr>
          <p:cNvSpPr/>
          <p:nvPr/>
        </p:nvSpPr>
        <p:spPr>
          <a:xfrm>
            <a:off x="5650247" y="2754330"/>
            <a:ext cx="1566420" cy="54428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493C5F-162F-3DF5-A925-EEA96AA1C4B6}"/>
              </a:ext>
            </a:extLst>
          </p:cNvPr>
          <p:cNvSpPr/>
          <p:nvPr/>
        </p:nvSpPr>
        <p:spPr>
          <a:xfrm>
            <a:off x="5650247" y="3343525"/>
            <a:ext cx="1566420" cy="54428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39B6411-C210-5D35-A0B6-12BCA4FE577B}"/>
              </a:ext>
            </a:extLst>
          </p:cNvPr>
          <p:cNvSpPr/>
          <p:nvPr/>
        </p:nvSpPr>
        <p:spPr>
          <a:xfrm>
            <a:off x="5640470" y="3944280"/>
            <a:ext cx="1566420" cy="5442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665123C-4C5A-D8A0-6148-2D0E1D7E74D9}"/>
              </a:ext>
            </a:extLst>
          </p:cNvPr>
          <p:cNvCxnSpPr>
            <a:stCxn id="55" idx="3"/>
            <a:endCxn id="56" idx="1"/>
          </p:cNvCxnSpPr>
          <p:nvPr/>
        </p:nvCxnSpPr>
        <p:spPr>
          <a:xfrm flipV="1">
            <a:off x="5342636" y="3026473"/>
            <a:ext cx="307611" cy="674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C2A1B80-1A96-1D64-2192-263757B7CAC5}"/>
              </a:ext>
            </a:extLst>
          </p:cNvPr>
          <p:cNvCxnSpPr>
            <a:cxnSpLocks/>
            <a:stCxn id="55" idx="3"/>
            <a:endCxn id="57" idx="1"/>
          </p:cNvCxnSpPr>
          <p:nvPr/>
        </p:nvCxnSpPr>
        <p:spPr>
          <a:xfrm flipV="1">
            <a:off x="5342636" y="3615668"/>
            <a:ext cx="307611" cy="857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8607668-CC87-E29C-7BDF-0A3878DCF09E}"/>
              </a:ext>
            </a:extLst>
          </p:cNvPr>
          <p:cNvCxnSpPr>
            <a:cxnSpLocks/>
            <a:stCxn id="55" idx="3"/>
            <a:endCxn id="58" idx="1"/>
          </p:cNvCxnSpPr>
          <p:nvPr/>
        </p:nvCxnSpPr>
        <p:spPr>
          <a:xfrm>
            <a:off x="5342636" y="3701388"/>
            <a:ext cx="297834" cy="5150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067057BE-78D7-9192-4685-99FB2C654743}"/>
              </a:ext>
            </a:extLst>
          </p:cNvPr>
          <p:cNvSpPr/>
          <p:nvPr/>
        </p:nvSpPr>
        <p:spPr>
          <a:xfrm>
            <a:off x="4311852" y="5180402"/>
            <a:ext cx="1021007" cy="8055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8E25E30-7226-C5D6-E2D1-E2C7797C7013}"/>
              </a:ext>
            </a:extLst>
          </p:cNvPr>
          <p:cNvSpPr/>
          <p:nvPr/>
        </p:nvSpPr>
        <p:spPr>
          <a:xfrm>
            <a:off x="5640470" y="4636116"/>
            <a:ext cx="1566420" cy="54428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1E860E8-D84F-25DE-835D-7BA462492F4D}"/>
              </a:ext>
            </a:extLst>
          </p:cNvPr>
          <p:cNvSpPr/>
          <p:nvPr/>
        </p:nvSpPr>
        <p:spPr>
          <a:xfrm>
            <a:off x="5640470" y="5225311"/>
            <a:ext cx="1566420" cy="54428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E3E5D52-2C8F-B28C-22A9-C309C1B8A326}"/>
              </a:ext>
            </a:extLst>
          </p:cNvPr>
          <p:cNvSpPr/>
          <p:nvPr/>
        </p:nvSpPr>
        <p:spPr>
          <a:xfrm>
            <a:off x="5630693" y="5826066"/>
            <a:ext cx="1566420" cy="5442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Hyperparameters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AE8B609-6EEB-91CB-7A2E-07ECC71FC812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 flipV="1">
            <a:off x="5332859" y="4908259"/>
            <a:ext cx="307611" cy="674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90B8345-C49A-093F-4574-33282B900B6C}"/>
              </a:ext>
            </a:extLst>
          </p:cNvPr>
          <p:cNvCxnSpPr>
            <a:cxnSpLocks/>
            <a:stCxn id="62" idx="3"/>
            <a:endCxn id="64" idx="1"/>
          </p:cNvCxnSpPr>
          <p:nvPr/>
        </p:nvCxnSpPr>
        <p:spPr>
          <a:xfrm flipV="1">
            <a:off x="5332859" y="5497454"/>
            <a:ext cx="307611" cy="857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AB79FCC-B05E-7938-7C50-0143D520F527}"/>
              </a:ext>
            </a:extLst>
          </p:cNvPr>
          <p:cNvCxnSpPr>
            <a:cxnSpLocks/>
            <a:stCxn id="62" idx="3"/>
            <a:endCxn id="65" idx="1"/>
          </p:cNvCxnSpPr>
          <p:nvPr/>
        </p:nvCxnSpPr>
        <p:spPr>
          <a:xfrm>
            <a:off x="5332859" y="5583174"/>
            <a:ext cx="297834" cy="5150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CB475C-6B53-4361-AAC9-BC585FB2C6B6}"/>
              </a:ext>
            </a:extLst>
          </p:cNvPr>
          <p:cNvGrpSpPr/>
          <p:nvPr/>
        </p:nvGrpSpPr>
        <p:grpSpPr>
          <a:xfrm>
            <a:off x="7946572" y="896606"/>
            <a:ext cx="4049486" cy="4971399"/>
            <a:chOff x="7946572" y="896606"/>
            <a:chExt cx="4049486" cy="49713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FF2F74B-CF60-E84F-635F-BD5DE0A54B0C}"/>
                </a:ext>
              </a:extLst>
            </p:cNvPr>
            <p:cNvSpPr/>
            <p:nvPr/>
          </p:nvSpPr>
          <p:spPr>
            <a:xfrm>
              <a:off x="7946572" y="896606"/>
              <a:ext cx="2111828" cy="8055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Training Set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19A1EE-1186-0079-DB2D-C4B15FCFD26A}"/>
                </a:ext>
              </a:extLst>
            </p:cNvPr>
            <p:cNvSpPr/>
            <p:nvPr/>
          </p:nvSpPr>
          <p:spPr>
            <a:xfrm>
              <a:off x="10319658" y="896606"/>
              <a:ext cx="1676400" cy="8055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Validation Set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AAB26FD-A475-E8AA-10B0-0DBBA3101EDF}"/>
                </a:ext>
              </a:extLst>
            </p:cNvPr>
            <p:cNvSpPr/>
            <p:nvPr/>
          </p:nvSpPr>
          <p:spPr>
            <a:xfrm>
              <a:off x="7946572" y="1858528"/>
              <a:ext cx="2111828" cy="8055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Training Set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24B6BBC-4BA6-15DD-DD60-0CE5B9612663}"/>
                </a:ext>
              </a:extLst>
            </p:cNvPr>
            <p:cNvSpPr/>
            <p:nvPr/>
          </p:nvSpPr>
          <p:spPr>
            <a:xfrm>
              <a:off x="10319658" y="1858528"/>
              <a:ext cx="1676400" cy="8055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Validation Set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C34EE71-6AC0-874F-6325-272A983488CB}"/>
                </a:ext>
              </a:extLst>
            </p:cNvPr>
            <p:cNvSpPr/>
            <p:nvPr/>
          </p:nvSpPr>
          <p:spPr>
            <a:xfrm>
              <a:off x="7946572" y="2937392"/>
              <a:ext cx="2111828" cy="8055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Training Set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23C0AB-44AD-1054-BCE7-255405B42537}"/>
                </a:ext>
              </a:extLst>
            </p:cNvPr>
            <p:cNvSpPr/>
            <p:nvPr/>
          </p:nvSpPr>
          <p:spPr>
            <a:xfrm>
              <a:off x="10319658" y="2937392"/>
              <a:ext cx="1676400" cy="8055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Validation Set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E98A609-018D-F4C1-36F6-811ED2D239CD}"/>
                </a:ext>
              </a:extLst>
            </p:cNvPr>
            <p:cNvSpPr/>
            <p:nvPr/>
          </p:nvSpPr>
          <p:spPr>
            <a:xfrm>
              <a:off x="7946572" y="4016256"/>
              <a:ext cx="2111828" cy="8055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Training Set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DEA9797-07EA-7ABC-5D52-14E8A10D0768}"/>
                </a:ext>
              </a:extLst>
            </p:cNvPr>
            <p:cNvSpPr/>
            <p:nvPr/>
          </p:nvSpPr>
          <p:spPr>
            <a:xfrm>
              <a:off x="10319658" y="4016256"/>
              <a:ext cx="1676400" cy="8055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Validation Set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F99B1A-DA21-D1A2-71A2-C7670949103A}"/>
                </a:ext>
              </a:extLst>
            </p:cNvPr>
            <p:cNvSpPr/>
            <p:nvPr/>
          </p:nvSpPr>
          <p:spPr>
            <a:xfrm>
              <a:off x="7946572" y="5062462"/>
              <a:ext cx="2111828" cy="8055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Training Set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AAE4AA4-87FF-2BE0-244D-F33E917680C5}"/>
                </a:ext>
              </a:extLst>
            </p:cNvPr>
            <p:cNvSpPr/>
            <p:nvPr/>
          </p:nvSpPr>
          <p:spPr>
            <a:xfrm>
              <a:off x="10319658" y="5062462"/>
              <a:ext cx="1676400" cy="8055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Validation Set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76EB92-70BB-9A0A-45AE-F9E0CF56EECC}"/>
                </a:ext>
              </a:extLst>
            </p:cNvPr>
            <p:cNvSpPr txBox="1"/>
            <p:nvPr/>
          </p:nvSpPr>
          <p:spPr>
            <a:xfrm>
              <a:off x="10866752" y="896606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2020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19005B4-4984-5A71-4C3D-0F4AE6A5971B}"/>
                </a:ext>
              </a:extLst>
            </p:cNvPr>
            <p:cNvSpPr txBox="1"/>
            <p:nvPr/>
          </p:nvSpPr>
          <p:spPr>
            <a:xfrm>
              <a:off x="10803909" y="1850878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2021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8C3DF5-5D7C-AE58-2F77-0776FAC4FF1E}"/>
                </a:ext>
              </a:extLst>
            </p:cNvPr>
            <p:cNvSpPr txBox="1"/>
            <p:nvPr/>
          </p:nvSpPr>
          <p:spPr>
            <a:xfrm>
              <a:off x="10788305" y="2924447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2022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2708F55-E096-75FA-DE45-0F12C64F918E}"/>
                </a:ext>
              </a:extLst>
            </p:cNvPr>
            <p:cNvSpPr txBox="1"/>
            <p:nvPr/>
          </p:nvSpPr>
          <p:spPr>
            <a:xfrm>
              <a:off x="10777082" y="399086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2023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F34C63-924E-3150-F874-A05AD40484D7}"/>
                </a:ext>
              </a:extLst>
            </p:cNvPr>
            <p:cNvSpPr txBox="1"/>
            <p:nvPr/>
          </p:nvSpPr>
          <p:spPr>
            <a:xfrm>
              <a:off x="10777081" y="5061264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2024</a:t>
              </a:r>
            </a:p>
          </p:txBody>
        </p:sp>
      </p:grp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F7C043DC-186F-4C44-55F8-AAE9D7EF4B01}"/>
              </a:ext>
            </a:extLst>
          </p:cNvPr>
          <p:cNvCxnSpPr>
            <a:cxnSpLocks/>
            <a:stCxn id="5" idx="0"/>
            <a:endCxn id="30" idx="0"/>
          </p:cNvCxnSpPr>
          <p:nvPr/>
        </p:nvCxnSpPr>
        <p:spPr>
          <a:xfrm rot="16200000" flipV="1">
            <a:off x="7716761" y="-389119"/>
            <a:ext cx="37328" cy="2534122"/>
          </a:xfrm>
          <a:prstGeom prst="curvedConnector3">
            <a:avLst>
              <a:gd name="adj1" fmla="val 1480203"/>
            </a:avLst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6EEFB98-23BF-8E7F-DF40-8BC2141F0F33}"/>
              </a:ext>
            </a:extLst>
          </p:cNvPr>
          <p:cNvSpPr txBox="1"/>
          <p:nvPr/>
        </p:nvSpPr>
        <p:spPr>
          <a:xfrm>
            <a:off x="6901703" y="-32680"/>
            <a:ext cx="1667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 models</a:t>
            </a:r>
          </a:p>
        </p:txBody>
      </p:sp>
      <p:cxnSp>
        <p:nvCxnSpPr>
          <p:cNvPr id="51" name="Elbow Connector 35">
            <a:extLst>
              <a:ext uri="{FF2B5EF4-FFF2-40B4-BE49-F238E27FC236}">
                <a16:creationId xmlns:a16="http://schemas.microsoft.com/office/drawing/2014/main" id="{05FEF792-CEFE-DE7B-8EA3-E1ADAF00BCD0}"/>
              </a:ext>
            </a:extLst>
          </p:cNvPr>
          <p:cNvCxnSpPr>
            <a:cxnSpLocks/>
            <a:stCxn id="65" idx="2"/>
            <a:endCxn id="28" idx="2"/>
          </p:cNvCxnSpPr>
          <p:nvPr/>
        </p:nvCxnSpPr>
        <p:spPr>
          <a:xfrm rot="5400000" flipH="1" flipV="1">
            <a:off x="8534706" y="3747201"/>
            <a:ext cx="502347" cy="4743955"/>
          </a:xfrm>
          <a:prstGeom prst="curvedConnector3">
            <a:avLst>
              <a:gd name="adj1" fmla="val -45506"/>
            </a:avLst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EA69BF3-D2DF-50A7-2A6C-A7E53D9B2A5F}"/>
              </a:ext>
            </a:extLst>
          </p:cNvPr>
          <p:cNvSpPr txBox="1"/>
          <p:nvPr/>
        </p:nvSpPr>
        <p:spPr>
          <a:xfrm>
            <a:off x="9794120" y="6531379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</a:t>
            </a:r>
          </a:p>
        </p:txBody>
      </p:sp>
    </p:spTree>
    <p:extLst>
      <p:ext uri="{BB962C8B-B14F-4D97-AF65-F5344CB8AC3E}">
        <p14:creationId xmlns:p14="http://schemas.microsoft.com/office/powerpoint/2010/main" val="409776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9" grpId="0" animBg="1"/>
      <p:bldP spid="30" grpId="0" animBg="1"/>
      <p:bldP spid="45" grpId="0" animBg="1"/>
      <p:bldP spid="46" grpId="0" animBg="1"/>
      <p:bldP spid="55" grpId="0" animBg="1"/>
      <p:bldP spid="56" grpId="0" animBg="1"/>
      <p:bldP spid="57" grpId="0" animBg="1"/>
      <p:bldP spid="58" grpId="0" animBg="1"/>
      <p:bldP spid="62" grpId="0" animBg="1"/>
      <p:bldP spid="63" grpId="0" animBg="1"/>
      <p:bldP spid="64" grpId="0" animBg="1"/>
      <p:bldP spid="65" grpId="0" animBg="1"/>
      <p:bldP spid="43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07DA188-A6BC-2811-F17A-2D2C6BB6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12192000" cy="6597650"/>
          </a:xfrm>
          <a:prstGeom prst="rect">
            <a:avLst/>
          </a:prstGeom>
          <a:solidFill>
            <a:srgbClr val="0070C0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CA8329-D00F-A9D0-931D-3E54B662E66E}"/>
              </a:ext>
            </a:extLst>
          </p:cNvPr>
          <p:cNvSpPr/>
          <p:nvPr/>
        </p:nvSpPr>
        <p:spPr>
          <a:xfrm>
            <a:off x="8957805" y="985239"/>
            <a:ext cx="2399731" cy="341194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Baseline – rank by X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F7643-7CD0-81C1-A517-BBB464D75F20}"/>
              </a:ext>
            </a:extLst>
          </p:cNvPr>
          <p:cNvSpPr/>
          <p:nvPr/>
        </p:nvSpPr>
        <p:spPr>
          <a:xfrm>
            <a:off x="8944321" y="1327733"/>
            <a:ext cx="2866679" cy="341194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Logistic Regression C=.01 L2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4B90C-22FC-AF75-AEFE-DF19993439E0}"/>
              </a:ext>
            </a:extLst>
          </p:cNvPr>
          <p:cNvSpPr/>
          <p:nvPr/>
        </p:nvSpPr>
        <p:spPr>
          <a:xfrm>
            <a:off x="9069101" y="1763778"/>
            <a:ext cx="2654813" cy="393706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RF </a:t>
            </a:r>
            <a:r>
              <a:rPr lang="en-US" sz="1600" dirty="0" err="1">
                <a:solidFill>
                  <a:schemeClr val="tx1"/>
                </a:solidFill>
              </a:rPr>
              <a:t>n_trees</a:t>
            </a:r>
            <a:r>
              <a:rPr lang="en-US" sz="1600" dirty="0">
                <a:solidFill>
                  <a:schemeClr val="tx1"/>
                </a:solidFill>
              </a:rPr>
              <a:t>=10000 max depth=50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42C90D-A51B-EAD6-AE37-AE03D65184C8}"/>
              </a:ext>
            </a:extLst>
          </p:cNvPr>
          <p:cNvSpPr/>
          <p:nvPr/>
        </p:nvSpPr>
        <p:spPr>
          <a:xfrm>
            <a:off x="8656663" y="697694"/>
            <a:ext cx="2522561" cy="341194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17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to do model selection?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You’ve run a large number of different types of models varying …</a:t>
            </a:r>
          </a:p>
          <a:p>
            <a:endParaRPr lang="en-US" sz="2800" dirty="0"/>
          </a:p>
          <a:p>
            <a:r>
              <a:rPr lang="en-US" sz="2800" dirty="0"/>
              <a:t>You need to understand what types of models are effective under what circumstances, </a:t>
            </a:r>
            <a:r>
              <a:rPr lang="en-US" sz="2800" b="1" dirty="0"/>
              <a:t>and</a:t>
            </a:r>
          </a:p>
          <a:p>
            <a:endParaRPr lang="en-US" sz="2800" b="1" dirty="0"/>
          </a:p>
          <a:p>
            <a:r>
              <a:rPr lang="en-US" sz="2800" dirty="0"/>
              <a:t>You need to decide which one(s) to use in the </a:t>
            </a:r>
            <a:r>
              <a:rPr lang="en-US" sz="2800" b="1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1343721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sz="4400" dirty="0"/>
              <a:t>What is the output from your model selection process?</a:t>
            </a:r>
          </a:p>
        </p:txBody>
      </p:sp>
    </p:spTree>
    <p:extLst>
      <p:ext uri="{BB962C8B-B14F-4D97-AF65-F5344CB8AC3E}">
        <p14:creationId xmlns:p14="http://schemas.microsoft.com/office/powerpoint/2010/main" val="424510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wonderful for loop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For train-test splits (CV or temporal)</a:t>
            </a:r>
          </a:p>
          <a:p>
            <a:pPr lvl="1"/>
            <a:r>
              <a:rPr lang="en-US" dirty="0"/>
              <a:t>For subsets of Feature Sets (Demographic only, Behavior only, Temporal only, etc.)</a:t>
            </a:r>
          </a:p>
          <a:p>
            <a:pPr lvl="2"/>
            <a:r>
              <a:rPr lang="en-US" sz="2800" dirty="0"/>
              <a:t>For Classifiers (RFC, SVM, DT, NN, </a:t>
            </a:r>
            <a:r>
              <a:rPr lang="en-US" sz="2800" dirty="0" err="1"/>
              <a:t>Logit</a:t>
            </a:r>
            <a:r>
              <a:rPr lang="en-US" sz="2800" dirty="0"/>
              <a:t>, GB, Boosting)</a:t>
            </a:r>
          </a:p>
          <a:p>
            <a:pPr lvl="3"/>
            <a:r>
              <a:rPr lang="en-US" sz="2800" dirty="0"/>
              <a:t>For parameters (cross products of different parameters)</a:t>
            </a:r>
          </a:p>
          <a:p>
            <a:pPr lvl="4"/>
            <a:r>
              <a:rPr lang="en-US" sz="2800" dirty="0"/>
              <a:t>Fit</a:t>
            </a:r>
          </a:p>
          <a:p>
            <a:pPr lvl="4"/>
            <a:r>
              <a:rPr lang="en-US" sz="2800" dirty="0"/>
              <a:t>Predict</a:t>
            </a:r>
          </a:p>
          <a:p>
            <a:pPr lvl="4"/>
            <a:r>
              <a:rPr lang="en-US" sz="2800" dirty="0"/>
              <a:t>Evaluate</a:t>
            </a:r>
          </a:p>
        </p:txBody>
      </p:sp>
    </p:spTree>
    <p:extLst>
      <p:ext uri="{BB962C8B-B14F-4D97-AF65-F5344CB8AC3E}">
        <p14:creationId xmlns:p14="http://schemas.microsoft.com/office/powerpoint/2010/main" val="53168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428096" y="1655352"/>
          <a:ext cx="9684551" cy="45640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59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12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0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19476">
                <a:tc>
                  <a:txBody>
                    <a:bodyPr/>
                    <a:lstStyle/>
                    <a:p>
                      <a:r>
                        <a:rPr lang="en-US" dirty="0"/>
                        <a:t>Classifier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Param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Validation</a:t>
                      </a:r>
                      <a:r>
                        <a:rPr lang="en-US" baseline="0" dirty="0"/>
                        <a:t> 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Subsets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Prec</a:t>
                      </a:r>
                      <a:r>
                        <a:rPr lang="en-US" dirty="0"/>
                        <a:t> @ 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4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952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884D03-6A41-D04E-9DF0-C24B1C779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450134"/>
            <a:ext cx="5515643" cy="4555200"/>
          </a:xfrm>
        </p:spPr>
        <p:txBody>
          <a:bodyPr/>
          <a:lstStyle/>
          <a:p>
            <a:pPr marL="76200" indent="0">
              <a:buNone/>
            </a:pPr>
            <a:r>
              <a:rPr lang="en-US" sz="3200" b="1" dirty="0">
                <a:solidFill>
                  <a:srgbClr val="A62A21"/>
                </a:solidFill>
              </a:rPr>
              <a:t>K Fold CV</a:t>
            </a:r>
            <a:br>
              <a:rPr lang="en-US" dirty="0"/>
            </a:b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sz="8000" dirty="0"/>
              <a:t>		 ?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8686A0C-C497-6D4E-80B3-4E0F27B35374}"/>
              </a:ext>
            </a:extLst>
          </p:cNvPr>
          <p:cNvSpPr txBox="1">
            <a:spLocks/>
          </p:cNvSpPr>
          <p:nvPr/>
        </p:nvSpPr>
        <p:spPr>
          <a:xfrm>
            <a:off x="6260759" y="1450134"/>
            <a:ext cx="5515643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b="1" dirty="0">
                <a:solidFill>
                  <a:srgbClr val="A62A21"/>
                </a:solidFill>
              </a:rPr>
              <a:t>Temporal</a:t>
            </a:r>
            <a:br>
              <a:rPr lang="en-US" dirty="0"/>
            </a:br>
            <a:endParaRPr lang="en-US" dirty="0"/>
          </a:p>
          <a:p>
            <a:pPr marL="76200" indent="0">
              <a:buFont typeface="Arial"/>
              <a:buNone/>
            </a:pPr>
            <a:endParaRPr lang="en-US" dirty="0"/>
          </a:p>
          <a:p>
            <a:pPr marL="76200" indent="0">
              <a:buNone/>
            </a:pPr>
            <a:r>
              <a:rPr lang="en-US" sz="8000" dirty="0"/>
              <a:t>			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398BD9-3FCB-6244-9B60-4A8045D867B8}"/>
              </a:ext>
            </a:extLst>
          </p:cNvPr>
          <p:cNvCxnSpPr/>
          <p:nvPr/>
        </p:nvCxnSpPr>
        <p:spPr>
          <a:xfrm>
            <a:off x="5696465" y="1536633"/>
            <a:ext cx="0" cy="4802383"/>
          </a:xfrm>
          <a:prstGeom prst="line">
            <a:avLst/>
          </a:prstGeom>
          <a:ln w="19050">
            <a:solidFill>
              <a:srgbClr val="811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9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884D03-6A41-D04E-9DF0-C24B1C779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450134"/>
            <a:ext cx="5515643" cy="4555200"/>
          </a:xfrm>
        </p:spPr>
        <p:txBody>
          <a:bodyPr/>
          <a:lstStyle/>
          <a:p>
            <a:pPr marL="76200" indent="0">
              <a:buNone/>
            </a:pPr>
            <a:r>
              <a:rPr lang="en-US" sz="3200" b="1" dirty="0">
                <a:solidFill>
                  <a:srgbClr val="A62A21"/>
                </a:solidFill>
              </a:rPr>
              <a:t>K Fold CV</a:t>
            </a:r>
            <a:br>
              <a:rPr lang="en-US" dirty="0"/>
            </a:br>
            <a:endParaRPr lang="en-US" dirty="0"/>
          </a:p>
          <a:p>
            <a:r>
              <a:rPr lang="en-US" dirty="0"/>
              <a:t>Average metric value?</a:t>
            </a:r>
            <a:br>
              <a:rPr lang="en-US" dirty="0"/>
            </a:br>
            <a:endParaRPr lang="en-US" dirty="0"/>
          </a:p>
          <a:p>
            <a:r>
              <a:rPr lang="en-US" dirty="0"/>
              <a:t>Equal weight to all validation examples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Maybe look at variance?</a:t>
            </a:r>
          </a:p>
          <a:p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8686A0C-C497-6D4E-80B3-4E0F27B35374}"/>
              </a:ext>
            </a:extLst>
          </p:cNvPr>
          <p:cNvSpPr txBox="1">
            <a:spLocks/>
          </p:cNvSpPr>
          <p:nvPr/>
        </p:nvSpPr>
        <p:spPr>
          <a:xfrm>
            <a:off x="6260759" y="1450134"/>
            <a:ext cx="5515643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Font typeface="Arial"/>
              <a:buNone/>
            </a:pPr>
            <a:r>
              <a:rPr lang="en-US" sz="3200" b="1" dirty="0">
                <a:solidFill>
                  <a:srgbClr val="A62A21"/>
                </a:solidFill>
              </a:rPr>
              <a:t>Temporal</a:t>
            </a:r>
            <a:br>
              <a:rPr lang="en-US" dirty="0"/>
            </a:br>
            <a:endParaRPr lang="en-US" dirty="0"/>
          </a:p>
          <a:p>
            <a:r>
              <a:rPr lang="en-US" dirty="0"/>
              <a:t>Average metric value?</a:t>
            </a:r>
            <a:br>
              <a:rPr lang="en-US" dirty="0"/>
            </a:br>
            <a:endParaRPr lang="en-US" dirty="0"/>
          </a:p>
          <a:p>
            <a:r>
              <a:rPr lang="en-US" dirty="0"/>
              <a:t>Robustness to distribution shifts?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Care about recency more? How much more?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not weigh every validation example equally</a:t>
            </a:r>
          </a:p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398BD9-3FCB-6244-9B60-4A8045D867B8}"/>
              </a:ext>
            </a:extLst>
          </p:cNvPr>
          <p:cNvCxnSpPr/>
          <p:nvPr/>
        </p:nvCxnSpPr>
        <p:spPr>
          <a:xfrm>
            <a:off x="5696465" y="1536633"/>
            <a:ext cx="0" cy="4802383"/>
          </a:xfrm>
          <a:prstGeom prst="line">
            <a:avLst/>
          </a:prstGeom>
          <a:ln w="19050">
            <a:solidFill>
              <a:srgbClr val="811E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154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results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 approaches work best?</a:t>
            </a:r>
          </a:p>
          <a:p>
            <a:pPr lvl="1"/>
            <a:r>
              <a:rPr lang="en-US" dirty="0"/>
              <a:t>Which classifiers?</a:t>
            </a:r>
          </a:p>
          <a:p>
            <a:pPr lvl="1"/>
            <a:r>
              <a:rPr lang="en-US" dirty="0"/>
              <a:t>Which parameters?</a:t>
            </a:r>
          </a:p>
          <a:p>
            <a:pPr lvl="1"/>
            <a:r>
              <a:rPr lang="en-US" dirty="0"/>
              <a:t>Over which metrics?</a:t>
            </a:r>
          </a:p>
          <a:p>
            <a:r>
              <a:rPr lang="en-US" dirty="0"/>
              <a:t>Value of different features/feature sets?</a:t>
            </a:r>
          </a:p>
          <a:p>
            <a:r>
              <a:rPr lang="en-US" dirty="0"/>
              <a:t>Variance in performance over time?</a:t>
            </a:r>
          </a:p>
          <a:p>
            <a:pPr lvl="1"/>
            <a:r>
              <a:rPr lang="en-US" dirty="0"/>
              <a:t>Highest average?</a:t>
            </a:r>
          </a:p>
          <a:p>
            <a:pPr lvl="1"/>
            <a:r>
              <a:rPr lang="en-US" dirty="0"/>
              <a:t>Lowest variance?</a:t>
            </a:r>
          </a:p>
          <a:p>
            <a:pPr lvl="1"/>
            <a:r>
              <a:rPr lang="en-US" dirty="0"/>
              <a:t>Getting better over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2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2" name="Google Shape;432;p3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4533" y="1165266"/>
            <a:ext cx="7991856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44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8" name="Google Shape;438;p4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151" y="1173417"/>
            <a:ext cx="7991700" cy="5120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446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4" name="Google Shape;444;p4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685" y="1174400"/>
            <a:ext cx="7988633" cy="511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143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0" name="Google Shape;4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551" y="1286967"/>
            <a:ext cx="9232900" cy="4813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202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43"/>
          <p:cNvSpPr txBox="1">
            <a:spLocks noGrp="1"/>
          </p:cNvSpPr>
          <p:nvPr>
            <p:ph type="body" idx="1"/>
          </p:nvPr>
        </p:nvSpPr>
        <p:spPr>
          <a:xfrm>
            <a:off x="415600" y="1536632"/>
            <a:ext cx="11360700" cy="4787967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How can you narrow hundreds or thousands of model specifications down to a handful of the best-performing ones?</a:t>
            </a:r>
            <a:br>
              <a:rPr lang="en" sz="2667" dirty="0"/>
            </a:br>
            <a:endParaRPr sz="2667" dirty="0"/>
          </a:p>
          <a:p>
            <a:pPr indent="-474121">
              <a:spcBef>
                <a:spcPts val="0"/>
              </a:spcBef>
              <a:buSzPts val="2000"/>
            </a:pPr>
            <a:r>
              <a:rPr lang="en" sz="2667" dirty="0"/>
              <a:t>How do you balance performance and stability?</a:t>
            </a:r>
            <a:endParaRPr sz="2667" dirty="0"/>
          </a:p>
          <a:p>
            <a:pPr lvl="1" indent="-474121">
              <a:spcBef>
                <a:spcPts val="0"/>
              </a:spcBef>
              <a:buSzPts val="2000"/>
            </a:pPr>
            <a:r>
              <a:rPr lang="en" sz="2667" dirty="0"/>
              <a:t>mean performance?</a:t>
            </a:r>
            <a:endParaRPr sz="2667" dirty="0"/>
          </a:p>
          <a:p>
            <a:pPr lvl="1" indent="-474121">
              <a:spcBef>
                <a:spcPts val="0"/>
              </a:spcBef>
              <a:buSzPts val="2000"/>
            </a:pPr>
            <a:r>
              <a:rPr lang="en" sz="2667" dirty="0"/>
              <a:t>balancing mean and variance?</a:t>
            </a:r>
            <a:endParaRPr sz="2667" dirty="0"/>
          </a:p>
          <a:p>
            <a:pPr lvl="1" indent="-474121">
              <a:spcBef>
                <a:spcPts val="0"/>
              </a:spcBef>
              <a:buSzPts val="2000"/>
            </a:pPr>
            <a:r>
              <a:rPr lang="en" sz="2667" dirty="0"/>
              <a:t>recency-weighted mean?</a:t>
            </a:r>
            <a:br>
              <a:rPr lang="en" sz="2667" dirty="0"/>
            </a:br>
            <a:endParaRPr sz="2667" dirty="0"/>
          </a:p>
          <a:p>
            <a:pPr indent="-474121">
              <a:spcBef>
                <a:spcPts val="0"/>
              </a:spcBef>
              <a:buSzPts val="2000"/>
            </a:pPr>
            <a:r>
              <a:rPr lang="en" sz="2667" dirty="0"/>
              <a:t>W</a:t>
            </a:r>
            <a:r>
              <a:rPr lang="en-US" sz="2667" dirty="0"/>
              <a:t>h</a:t>
            </a:r>
            <a:r>
              <a:rPr lang="en" sz="2667" dirty="0"/>
              <a:t>at is the “regret” in subsequent time periods from using different strategies for choosing a model to deploy?</a:t>
            </a: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1094637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43"/>
          <p:cNvSpPr txBox="1">
            <a:spLocks noGrp="1"/>
          </p:cNvSpPr>
          <p:nvPr>
            <p:ph type="body" idx="1"/>
          </p:nvPr>
        </p:nvSpPr>
        <p:spPr>
          <a:xfrm>
            <a:off x="415600" y="1536632"/>
            <a:ext cx="11360700" cy="4787967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indent="0">
              <a:buSzPts val="2000"/>
              <a:buNone/>
            </a:pPr>
            <a:r>
              <a:rPr lang="en-US" sz="2667" dirty="0"/>
              <a:t>Comparing Model Selection Strategies:</a:t>
            </a:r>
            <a:br>
              <a:rPr lang="en-US" sz="2667" dirty="0"/>
            </a:br>
            <a:endParaRPr lang="en-US" sz="2667" dirty="0"/>
          </a:p>
          <a:p>
            <a:pPr indent="-474121">
              <a:spcBef>
                <a:spcPts val="0"/>
              </a:spcBef>
              <a:buSzPts val="2000"/>
            </a:pPr>
            <a:r>
              <a:rPr lang="en-US" sz="2667" dirty="0"/>
              <a:t>Use validation set performances up to a given point in time to do model selection using each strategy</a:t>
            </a:r>
            <a:br>
              <a:rPr lang="en-US" sz="2667" dirty="0"/>
            </a:br>
            <a:endParaRPr lang="en-US" sz="2667" dirty="0"/>
          </a:p>
          <a:p>
            <a:pPr indent="-474121">
              <a:spcBef>
                <a:spcPts val="0"/>
              </a:spcBef>
              <a:buSzPts val="2000"/>
            </a:pPr>
            <a:r>
              <a:rPr lang="en-US" sz="2667" dirty="0"/>
              <a:t>On the </a:t>
            </a:r>
            <a:r>
              <a:rPr lang="en-US" sz="2667" u="sng" dirty="0"/>
              <a:t>subsequent</a:t>
            </a:r>
            <a:r>
              <a:rPr lang="en-US" sz="2667" dirty="0"/>
              <a:t> validation set, calculate a </a:t>
            </a:r>
            <a:r>
              <a:rPr lang="en-US" sz="2667" b="1" dirty="0"/>
              <a:t>regret</a:t>
            </a:r>
            <a:r>
              <a:rPr lang="en-US" sz="2667" dirty="0"/>
              <a:t> for the model selection strategy as the difference between the performance of the model specification that strategy chooses and the best-performing model specification on this new validation set</a:t>
            </a:r>
          </a:p>
        </p:txBody>
      </p:sp>
    </p:spTree>
    <p:extLst>
      <p:ext uri="{BB962C8B-B14F-4D97-AF65-F5344CB8AC3E}">
        <p14:creationId xmlns:p14="http://schemas.microsoft.com/office/powerpoint/2010/main" val="663844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E13C5B-4076-A546-93FB-6A313B694311}"/>
              </a:ext>
            </a:extLst>
          </p:cNvPr>
          <p:cNvSpPr/>
          <p:nvPr/>
        </p:nvSpPr>
        <p:spPr>
          <a:xfrm>
            <a:off x="1943100" y="1955800"/>
            <a:ext cx="4470400" cy="3390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Apply model selection strategies to validation set performance through 2016</a:t>
            </a:r>
          </a:p>
        </p:txBody>
      </p:sp>
    </p:spTree>
    <p:extLst>
      <p:ext uri="{BB962C8B-B14F-4D97-AF65-F5344CB8AC3E}">
        <p14:creationId xmlns:p14="http://schemas.microsoft.com/office/powerpoint/2010/main" val="18817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E13C5B-4076-A546-93FB-6A313B694311}"/>
              </a:ext>
            </a:extLst>
          </p:cNvPr>
          <p:cNvSpPr/>
          <p:nvPr/>
        </p:nvSpPr>
        <p:spPr>
          <a:xfrm>
            <a:off x="7086600" y="1955800"/>
            <a:ext cx="825500" cy="3390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Apply model selection strategies to test set performance through 2016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Calculate regret based on 2017 validation set performance</a:t>
            </a:r>
          </a:p>
        </p:txBody>
      </p:sp>
    </p:spTree>
    <p:extLst>
      <p:ext uri="{BB962C8B-B14F-4D97-AF65-F5344CB8AC3E}">
        <p14:creationId xmlns:p14="http://schemas.microsoft.com/office/powerpoint/2010/main" val="1335583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060918F-396C-0F45-B047-998F3F0ABAAB}"/>
              </a:ext>
            </a:extLst>
          </p:cNvPr>
          <p:cNvSpPr/>
          <p:nvPr/>
        </p:nvSpPr>
        <p:spPr>
          <a:xfrm>
            <a:off x="5969000" y="1816100"/>
            <a:ext cx="2628900" cy="3455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E13C5B-4076-A546-93FB-6A313B694311}"/>
              </a:ext>
            </a:extLst>
          </p:cNvPr>
          <p:cNvSpPr/>
          <p:nvPr/>
        </p:nvSpPr>
        <p:spPr>
          <a:xfrm>
            <a:off x="1943100" y="1955800"/>
            <a:ext cx="4470400" cy="3390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Best Recent Perf:</a:t>
            </a:r>
          </a:p>
          <a:p>
            <a:r>
              <a:rPr lang="en-US" sz="2400" dirty="0">
                <a:solidFill>
                  <a:srgbClr val="6D9EEB"/>
                </a:solidFill>
              </a:rPr>
              <a:t>Model 2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Best Average Perf: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Model 1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Lowest Variance: </a:t>
            </a:r>
            <a:r>
              <a:rPr lang="en-US" sz="2400" dirty="0">
                <a:solidFill>
                  <a:srgbClr val="FFC000"/>
                </a:solidFill>
              </a:rPr>
              <a:t>Model 3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10EBA51-A78D-9C42-9992-4A9982F27738}"/>
              </a:ext>
            </a:extLst>
          </p:cNvPr>
          <p:cNvCxnSpPr/>
          <p:nvPr/>
        </p:nvCxnSpPr>
        <p:spPr>
          <a:xfrm flipH="1">
            <a:off x="6096000" y="1816100"/>
            <a:ext cx="2625176" cy="6985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9A722A-A9EB-F549-A786-A9EFEB09BCCF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2870200"/>
            <a:ext cx="2625176" cy="3810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9F1F34-E1B5-7543-AD6D-6B5746DE6E80}"/>
              </a:ext>
            </a:extLst>
          </p:cNvPr>
          <p:cNvCxnSpPr>
            <a:cxnSpLocks/>
          </p:cNvCxnSpPr>
          <p:nvPr/>
        </p:nvCxnSpPr>
        <p:spPr>
          <a:xfrm flipH="1" flipV="1">
            <a:off x="6095950" y="4100945"/>
            <a:ext cx="2625226" cy="94095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86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Best Model in 2017: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Model 1</a:t>
            </a:r>
          </a:p>
          <a:p>
            <a:r>
              <a:rPr lang="en-US" sz="2400" dirty="0">
                <a:solidFill>
                  <a:srgbClr val="0B5394"/>
                </a:solidFill>
              </a:rPr>
              <a:t>Perf = 0.73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57C506-2237-C941-9C0B-5037C4549666}"/>
              </a:ext>
            </a:extLst>
          </p:cNvPr>
          <p:cNvSpPr/>
          <p:nvPr/>
        </p:nvSpPr>
        <p:spPr>
          <a:xfrm>
            <a:off x="7086600" y="1955800"/>
            <a:ext cx="825500" cy="3390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664ADC7-D8E3-314F-A84D-CEE5DA157A0D}"/>
              </a:ext>
            </a:extLst>
          </p:cNvPr>
          <p:cNvCxnSpPr>
            <a:cxnSpLocks/>
          </p:cNvCxnSpPr>
          <p:nvPr/>
        </p:nvCxnSpPr>
        <p:spPr>
          <a:xfrm flipH="1">
            <a:off x="7658100" y="1816100"/>
            <a:ext cx="1063076" cy="9779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78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Best Recent Perf:</a:t>
            </a:r>
          </a:p>
          <a:p>
            <a:r>
              <a:rPr lang="en-US" sz="2400" dirty="0">
                <a:solidFill>
                  <a:srgbClr val="6D9EEB"/>
                </a:solidFill>
              </a:rPr>
              <a:t>Model 2</a:t>
            </a:r>
          </a:p>
          <a:p>
            <a:endParaRPr lang="en-US" sz="2400" dirty="0">
              <a:solidFill>
                <a:srgbClr val="6D9EEB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Regret: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0.73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</a:t>
            </a:r>
            <a:r>
              <a:rPr lang="en-US" sz="2400" dirty="0">
                <a:solidFill>
                  <a:srgbClr val="6D9EEB"/>
                </a:solidFill>
              </a:rPr>
              <a:t> 0.61 </a:t>
            </a:r>
            <a:r>
              <a:rPr lang="en-US" sz="2400" dirty="0">
                <a:solidFill>
                  <a:schemeClr val="tx1"/>
                </a:solidFill>
              </a:rPr>
              <a:t>=</a:t>
            </a:r>
            <a:r>
              <a:rPr lang="en-US" sz="2400" dirty="0">
                <a:solidFill>
                  <a:srgbClr val="00B050"/>
                </a:solidFill>
              </a:rPr>
              <a:t> 0.12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CA5140-C124-DB45-B663-5A83AA6385DF}"/>
              </a:ext>
            </a:extLst>
          </p:cNvPr>
          <p:cNvSpPr txBox="1"/>
          <p:nvPr/>
        </p:nvSpPr>
        <p:spPr>
          <a:xfrm>
            <a:off x="7632700" y="2674441"/>
            <a:ext cx="38183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600" dirty="0">
                <a:solidFill>
                  <a:srgbClr val="00B050"/>
                </a:solidFill>
              </a:rPr>
              <a:t>}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111725-FAC3-1F4C-A4CE-22C08C44D442}"/>
              </a:ext>
            </a:extLst>
          </p:cNvPr>
          <p:cNvCxnSpPr>
            <a:cxnSpLocks/>
          </p:cNvCxnSpPr>
          <p:nvPr/>
        </p:nvCxnSpPr>
        <p:spPr>
          <a:xfrm flipH="1">
            <a:off x="7963736" y="2895600"/>
            <a:ext cx="757440" cy="229751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741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Best Average Perf: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Model 1</a:t>
            </a:r>
          </a:p>
          <a:p>
            <a:endParaRPr lang="en-US" sz="2400" dirty="0">
              <a:solidFill>
                <a:srgbClr val="6D9EEB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Regret: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0.73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rgbClr val="0B5394"/>
                </a:solidFill>
              </a:rPr>
              <a:t>0.73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</a:t>
            </a:r>
            <a:r>
              <a:rPr lang="en-US" sz="2400" dirty="0">
                <a:solidFill>
                  <a:srgbClr val="00B050"/>
                </a:solidFill>
              </a:rPr>
              <a:t> 0.00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CA5140-C124-DB45-B663-5A83AA6385DF}"/>
              </a:ext>
            </a:extLst>
          </p:cNvPr>
          <p:cNvSpPr txBox="1"/>
          <p:nvPr/>
        </p:nvSpPr>
        <p:spPr>
          <a:xfrm>
            <a:off x="7594600" y="2710597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}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111725-FAC3-1F4C-A4CE-22C08C44D442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7859416" y="2879874"/>
            <a:ext cx="861760" cy="15726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122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11DCC1-76FE-0746-AECD-83C567F9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38" y="1283566"/>
            <a:ext cx="8440738" cy="52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D8B109-2DE9-0F45-BFF3-8252002E63D6}"/>
              </a:ext>
            </a:extLst>
          </p:cNvPr>
          <p:cNvSpPr txBox="1"/>
          <p:nvPr/>
        </p:nvSpPr>
        <p:spPr>
          <a:xfrm>
            <a:off x="8721176" y="1586468"/>
            <a:ext cx="3369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Lowest Variance: </a:t>
            </a:r>
            <a:r>
              <a:rPr lang="en-US" sz="2400" dirty="0">
                <a:solidFill>
                  <a:srgbClr val="FFC000"/>
                </a:solidFill>
              </a:rPr>
              <a:t>Model 3</a:t>
            </a:r>
          </a:p>
          <a:p>
            <a:endParaRPr lang="en-US" sz="2400" dirty="0">
              <a:solidFill>
                <a:srgbClr val="6D9EEB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Regret:</a:t>
            </a:r>
          </a:p>
          <a:p>
            <a:r>
              <a:rPr lang="en-US" sz="2400" dirty="0">
                <a:solidFill>
                  <a:srgbClr val="0B5394"/>
                </a:solidFill>
              </a:rPr>
              <a:t>0.73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–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0.41</a:t>
            </a:r>
            <a:r>
              <a:rPr lang="en-US" sz="2400" dirty="0">
                <a:solidFill>
                  <a:srgbClr val="6D9EEB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</a:t>
            </a:r>
            <a:r>
              <a:rPr lang="en-US" sz="2400" dirty="0">
                <a:solidFill>
                  <a:srgbClr val="00B050"/>
                </a:solidFill>
              </a:rPr>
              <a:t> 0.32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CA5140-C124-DB45-B663-5A83AA6385DF}"/>
              </a:ext>
            </a:extLst>
          </p:cNvPr>
          <p:cNvSpPr txBox="1"/>
          <p:nvPr/>
        </p:nvSpPr>
        <p:spPr>
          <a:xfrm>
            <a:off x="7594600" y="2503605"/>
            <a:ext cx="6126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>
                <a:solidFill>
                  <a:srgbClr val="00B050"/>
                </a:solidFill>
              </a:rPr>
              <a:t>}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111725-FAC3-1F4C-A4CE-22C08C44D442}"/>
              </a:ext>
            </a:extLst>
          </p:cNvPr>
          <p:cNvCxnSpPr>
            <a:cxnSpLocks/>
          </p:cNvCxnSpPr>
          <p:nvPr/>
        </p:nvCxnSpPr>
        <p:spPr>
          <a:xfrm flipH="1">
            <a:off x="8143768" y="2946400"/>
            <a:ext cx="577408" cy="48260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372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1BE125-A119-1A42-BFF2-698DC63B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61718"/>
              </p:ext>
            </p:extLst>
          </p:nvPr>
        </p:nvGraphicFramePr>
        <p:xfrm>
          <a:off x="1600150" y="2331720"/>
          <a:ext cx="8991600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19476">
                  <a:extLst>
                    <a:ext uri="{9D8B030D-6E8A-4147-A177-3AD203B41FA5}">
                      <a16:colId xmlns:a16="http://schemas.microsoft.com/office/drawing/2014/main" val="2010259226"/>
                    </a:ext>
                  </a:extLst>
                </a:gridCol>
                <a:gridCol w="2974924">
                  <a:extLst>
                    <a:ext uri="{9D8B030D-6E8A-4147-A177-3AD203B41FA5}">
                      <a16:colId xmlns:a16="http://schemas.microsoft.com/office/drawing/2014/main" val="2648150637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20318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Strategy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Best Model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 2016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Regret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 2017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4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Recent Perf.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6D9EEB"/>
                          </a:solidFill>
                        </a:rPr>
                        <a:t>Model 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0.12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51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Average Perf.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B5394"/>
                          </a:solidFill>
                        </a:rPr>
                        <a:t>Model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Lowest Variance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Model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81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832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1BE125-A119-1A42-BFF2-698DC63BC3E2}"/>
              </a:ext>
            </a:extLst>
          </p:cNvPr>
          <p:cNvGraphicFramePr>
            <a:graphicFrameLocks noGrp="1"/>
          </p:cNvGraphicFramePr>
          <p:nvPr/>
        </p:nvGraphicFramePr>
        <p:xfrm>
          <a:off x="1600150" y="2331720"/>
          <a:ext cx="8991600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19476">
                  <a:extLst>
                    <a:ext uri="{9D8B030D-6E8A-4147-A177-3AD203B41FA5}">
                      <a16:colId xmlns:a16="http://schemas.microsoft.com/office/drawing/2014/main" val="2010259226"/>
                    </a:ext>
                  </a:extLst>
                </a:gridCol>
                <a:gridCol w="2974924">
                  <a:extLst>
                    <a:ext uri="{9D8B030D-6E8A-4147-A177-3AD203B41FA5}">
                      <a16:colId xmlns:a16="http://schemas.microsoft.com/office/drawing/2014/main" val="2648150637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20318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Strategy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Best Model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 2016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Regret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 2017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4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Recent Perf.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6D9EEB"/>
                          </a:solidFill>
                        </a:rPr>
                        <a:t>Model 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0.12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51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Average Perf.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B5394"/>
                          </a:solidFill>
                        </a:rPr>
                        <a:t>Model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Lowest Variance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Model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8187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168EF40-2DAE-8E43-ADA7-4AEF8BC68293}"/>
              </a:ext>
            </a:extLst>
          </p:cNvPr>
          <p:cNvSpPr/>
          <p:nvPr/>
        </p:nvSpPr>
        <p:spPr>
          <a:xfrm>
            <a:off x="1498600" y="3594100"/>
            <a:ext cx="8547100" cy="469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39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sz="4400" dirty="0"/>
              <a:t>Questions about model selection strategies?</a:t>
            </a:r>
          </a:p>
        </p:txBody>
      </p:sp>
    </p:spTree>
    <p:extLst>
      <p:ext uri="{BB962C8B-B14F-4D97-AF65-F5344CB8AC3E}">
        <p14:creationId xmlns:p14="http://schemas.microsoft.com/office/powerpoint/2010/main" val="1360668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1BE125-A119-1A42-BFF2-698DC63BC3E2}"/>
              </a:ext>
            </a:extLst>
          </p:cNvPr>
          <p:cNvGraphicFramePr>
            <a:graphicFrameLocks noGrp="1"/>
          </p:cNvGraphicFramePr>
          <p:nvPr/>
        </p:nvGraphicFramePr>
        <p:xfrm>
          <a:off x="1600150" y="2331720"/>
          <a:ext cx="8991600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19476">
                  <a:extLst>
                    <a:ext uri="{9D8B030D-6E8A-4147-A177-3AD203B41FA5}">
                      <a16:colId xmlns:a16="http://schemas.microsoft.com/office/drawing/2014/main" val="2010259226"/>
                    </a:ext>
                  </a:extLst>
                </a:gridCol>
                <a:gridCol w="2974924">
                  <a:extLst>
                    <a:ext uri="{9D8B030D-6E8A-4147-A177-3AD203B41FA5}">
                      <a16:colId xmlns:a16="http://schemas.microsoft.com/office/drawing/2014/main" val="2648150637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20318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Strategy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Best Model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 2016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Regret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 2017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4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Recent Perf.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6D9EEB"/>
                          </a:solidFill>
                        </a:rPr>
                        <a:t>Model 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0.12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51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Average Perf.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B5394"/>
                          </a:solidFill>
                        </a:rPr>
                        <a:t>Model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Lowest Variance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Model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8187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168EF40-2DAE-8E43-ADA7-4AEF8BC68293}"/>
              </a:ext>
            </a:extLst>
          </p:cNvPr>
          <p:cNvSpPr/>
          <p:nvPr/>
        </p:nvSpPr>
        <p:spPr>
          <a:xfrm>
            <a:off x="1498600" y="3594100"/>
            <a:ext cx="8547100" cy="469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43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1BE125-A119-1A42-BFF2-698DC63BC3E2}"/>
              </a:ext>
            </a:extLst>
          </p:cNvPr>
          <p:cNvGraphicFramePr>
            <a:graphicFrameLocks noGrp="1"/>
          </p:cNvGraphicFramePr>
          <p:nvPr/>
        </p:nvGraphicFramePr>
        <p:xfrm>
          <a:off x="1600150" y="2331720"/>
          <a:ext cx="8991600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19476">
                  <a:extLst>
                    <a:ext uri="{9D8B030D-6E8A-4147-A177-3AD203B41FA5}">
                      <a16:colId xmlns:a16="http://schemas.microsoft.com/office/drawing/2014/main" val="2010259226"/>
                    </a:ext>
                  </a:extLst>
                </a:gridCol>
                <a:gridCol w="2974924">
                  <a:extLst>
                    <a:ext uri="{9D8B030D-6E8A-4147-A177-3AD203B41FA5}">
                      <a16:colId xmlns:a16="http://schemas.microsoft.com/office/drawing/2014/main" val="2648150637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20318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Strategy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Best Model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 2016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Regret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 2017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4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Recent Perf.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6D9EEB"/>
                          </a:solidFill>
                        </a:rPr>
                        <a:t>Model 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0.12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51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Best Average Perf.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B5394"/>
                          </a:solidFill>
                        </a:rPr>
                        <a:t>Model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Lowest Variance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C000"/>
                          </a:solidFill>
                        </a:rPr>
                        <a:t>Model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8187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168EF40-2DAE-8E43-ADA7-4AEF8BC68293}"/>
              </a:ext>
            </a:extLst>
          </p:cNvPr>
          <p:cNvSpPr/>
          <p:nvPr/>
        </p:nvSpPr>
        <p:spPr>
          <a:xfrm>
            <a:off x="1498600" y="3594100"/>
            <a:ext cx="8547100" cy="4699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1BA4D0-EA57-AD48-9D91-58CBBD650CEE}"/>
              </a:ext>
            </a:extLst>
          </p:cNvPr>
          <p:cNvSpPr txBox="1"/>
          <p:nvPr/>
        </p:nvSpPr>
        <p:spPr>
          <a:xfrm>
            <a:off x="3367143" y="5265440"/>
            <a:ext cx="7269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Will “Best Average Performance” always work best?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should we evaluate this?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FB8DA8D-7C4F-144E-80E1-CA0F09D703C7}"/>
              </a:ext>
            </a:extLst>
          </p:cNvPr>
          <p:cNvCxnSpPr/>
          <p:nvPr/>
        </p:nvCxnSpPr>
        <p:spPr>
          <a:xfrm flipH="1" flipV="1">
            <a:off x="4303059" y="3861995"/>
            <a:ext cx="720762" cy="14034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00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38CC3-6BEE-A749-BCD5-ABD29A667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500" y="1244600"/>
            <a:ext cx="92329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90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079F-DDC2-509F-BF4C-E1BB85A8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9BED5-D9F0-9F9E-D9AF-2C0E8E3CB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E814EB-8B37-3328-E8CE-739CFF58B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570" y="1368568"/>
            <a:ext cx="9347200" cy="51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9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B20F2-0774-3003-1FA5-E04D50DA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0BD4-CB88-242A-5ECD-8CE3FF97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BACA7-465C-00B3-ED07-CA4574BFD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61FFA71-62C2-3936-BAD6-7562E0BE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50" y="1248833"/>
            <a:ext cx="9347200" cy="51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479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en" dirty="0"/>
              <a:t>Model Selection</a:t>
            </a:r>
            <a:endParaRPr sz="40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F52808-3577-AE47-8BC1-F03230A05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435" y="1579418"/>
            <a:ext cx="4984865" cy="4895850"/>
          </a:xfrm>
          <a:prstGeom prst="rect">
            <a:avLst/>
          </a:prstGeom>
        </p:spPr>
      </p:pic>
      <p:sp>
        <p:nvSpPr>
          <p:cNvPr id="7" name="Google Shape;456;p43">
            <a:extLst>
              <a:ext uri="{FF2B5EF4-FFF2-40B4-BE49-F238E27FC236}">
                <a16:creationId xmlns:a16="http://schemas.microsoft.com/office/drawing/2014/main" id="{B4064D34-B361-0E4D-8737-66CD434AB3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0" y="1260768"/>
            <a:ext cx="6375835" cy="5174672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May not be obvious which strategy / model specification is “best”</a:t>
            </a:r>
            <a:br>
              <a:rPr lang="en" sz="2667" dirty="0"/>
            </a:br>
            <a:endParaRPr lang="en" sz="2667" dirty="0"/>
          </a:p>
          <a:p>
            <a:pPr indent="-474121">
              <a:buSzPts val="2000"/>
            </a:pPr>
            <a:r>
              <a:rPr lang="en-US" sz="2667" dirty="0"/>
              <a:t>Among good candidates, may be instructive to ask how similar or different the lists each strategy would produce are</a:t>
            </a:r>
            <a:br>
              <a:rPr lang="en-US" sz="2667" dirty="0"/>
            </a:br>
            <a:endParaRPr lang="en-US" sz="2667" dirty="0"/>
          </a:p>
          <a:p>
            <a:pPr indent="-474121">
              <a:buSzPts val="2000"/>
            </a:pPr>
            <a:r>
              <a:rPr lang="en-US" sz="2667" dirty="0"/>
              <a:t>May ultimately want to deploy (or at least test) a strategy that combines across several specifications</a:t>
            </a: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1168641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A2D05C-B033-144A-904B-D55140F7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Selection in Triage: Audition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60CBE0-43C0-2C4D-B578-A912A6DE3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167"/>
            <a:ext cx="12192000" cy="1678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AE225-ED57-624E-9357-C2DAC1E6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67" y="3324530"/>
            <a:ext cx="6189233" cy="3318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8E8688-318D-F441-85F8-1E3740BFA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2381"/>
            <a:ext cx="5821178" cy="31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91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A2D05C-B033-144A-904B-D55140F7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Selection in Triage: Audition</a:t>
            </a:r>
          </a:p>
        </p:txBody>
      </p:sp>
      <p:sp>
        <p:nvSpPr>
          <p:cNvPr id="7" name="Google Shape;456;p43">
            <a:extLst>
              <a:ext uri="{FF2B5EF4-FFF2-40B4-BE49-F238E27FC236}">
                <a16:creationId xmlns:a16="http://schemas.microsoft.com/office/drawing/2014/main" id="{4A247A43-EBAA-5D44-8186-22B440A83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0" y="1536632"/>
            <a:ext cx="11360700" cy="4787967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indent="0">
              <a:buSzPts val="2000"/>
              <a:buNone/>
            </a:pPr>
            <a:endParaRPr lang="en-US" sz="2667" dirty="0">
              <a:solidFill>
                <a:srgbClr val="595959"/>
              </a:solidFill>
            </a:endParaRPr>
          </a:p>
          <a:p>
            <a:pPr marL="0" indent="0">
              <a:buSzPts val="2000"/>
              <a:buNone/>
            </a:pPr>
            <a:r>
              <a:rPr lang="en-US" sz="2667" dirty="0">
                <a:solidFill>
                  <a:srgbClr val="595959"/>
                </a:solidFill>
              </a:rPr>
              <a:t>Audition Notebook</a:t>
            </a:r>
            <a:r>
              <a:rPr lang="en-US" sz="2667" dirty="0"/>
              <a:t>:</a:t>
            </a:r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en-US" sz="2667" dirty="0">
                <a:solidFill>
                  <a:srgbClr val="80000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https://github.com/dssg/triage/blob/master/src/triage/component/audition/Audition_Tutorial.ipynb</a:t>
            </a:r>
            <a:endParaRPr lang="en-US" sz="2667" dirty="0">
              <a:solidFill>
                <a:srgbClr val="800002"/>
              </a:solidFill>
            </a:endParaRPr>
          </a:p>
          <a:p>
            <a:pPr marL="0" indent="0">
              <a:spcBef>
                <a:spcPts val="0"/>
              </a:spcBef>
              <a:buSzPts val="2000"/>
              <a:buNone/>
            </a:pPr>
            <a:endParaRPr lang="en-US" sz="2667" dirty="0">
              <a:solidFill>
                <a:srgbClr val="800002"/>
              </a:solidFill>
            </a:endParaRPr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en-US" sz="2667" dirty="0">
                <a:solidFill>
                  <a:srgbClr val="595959"/>
                </a:solidFill>
              </a:rPr>
              <a:t>Also see the </a:t>
            </a:r>
            <a:r>
              <a:rPr lang="en-US" sz="2667" dirty="0">
                <a:solidFill>
                  <a:srgbClr val="8A000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 Selection</a:t>
            </a:r>
            <a:r>
              <a:rPr lang="en-US" sz="2667" dirty="0">
                <a:solidFill>
                  <a:srgbClr val="595959"/>
                </a:solidFill>
              </a:rPr>
              <a:t> section of the </a:t>
            </a:r>
            <a:r>
              <a:rPr lang="en-US" sz="2667" dirty="0" err="1">
                <a:solidFill>
                  <a:srgbClr val="595959"/>
                </a:solidFill>
              </a:rPr>
              <a:t>colab</a:t>
            </a:r>
            <a:r>
              <a:rPr lang="en-US" sz="2667" dirty="0">
                <a:solidFill>
                  <a:srgbClr val="595959"/>
                </a:solidFill>
              </a:rPr>
              <a:t> tutorial</a:t>
            </a:r>
          </a:p>
        </p:txBody>
      </p:sp>
    </p:spTree>
    <p:extLst>
      <p:ext uri="{BB962C8B-B14F-4D97-AF65-F5344CB8AC3E}">
        <p14:creationId xmlns:p14="http://schemas.microsoft.com/office/powerpoint/2010/main" val="1368604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Monday: Update 6 (on Canvas): ML Results over time</a:t>
            </a:r>
          </a:p>
          <a:p>
            <a:r>
              <a:rPr lang="en-US" dirty="0"/>
              <a:t>Tuesday: Feedback Form</a:t>
            </a:r>
          </a:p>
        </p:txBody>
      </p:sp>
    </p:spTree>
    <p:extLst>
      <p:ext uri="{BB962C8B-B14F-4D97-AF65-F5344CB8AC3E}">
        <p14:creationId xmlns:p14="http://schemas.microsoft.com/office/powerpoint/2010/main" val="37017131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11847</TotalTime>
  <Words>976</Words>
  <Application>Microsoft Macintosh PowerPoint</Application>
  <PresentationFormat>Widescreen</PresentationFormat>
  <Paragraphs>284</Paragraphs>
  <Slides>38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Roboto</vt:lpstr>
      <vt:lpstr>Simple Light</vt:lpstr>
      <vt:lpstr>PowerPoint Presentation</vt:lpstr>
      <vt:lpstr>Reminders</vt:lpstr>
      <vt:lpstr>Plan for the week</vt:lpstr>
      <vt:lpstr>PowerPoint Presentation</vt:lpstr>
      <vt:lpstr>PowerPoint Presentation</vt:lpstr>
      <vt:lpstr>PowerPoint Presentation</vt:lpstr>
      <vt:lpstr>Why do we need to do model selection?</vt:lpstr>
      <vt:lpstr>PowerPoint Presentation</vt:lpstr>
      <vt:lpstr>The wonderful for loop</vt:lpstr>
      <vt:lpstr>Results</vt:lpstr>
      <vt:lpstr>Analyzing the results</vt:lpstr>
      <vt:lpstr>Analyzing the results</vt:lpstr>
      <vt:lpstr>Analyzing the results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Model Selection</vt:lpstr>
      <vt:lpstr>PowerPoint Presentation</vt:lpstr>
      <vt:lpstr>Model Selection</vt:lpstr>
      <vt:lpstr>Model Selection</vt:lpstr>
      <vt:lpstr>Model Selection</vt:lpstr>
      <vt:lpstr>Examples</vt:lpstr>
      <vt:lpstr>Examples</vt:lpstr>
      <vt:lpstr>Model Selection</vt:lpstr>
      <vt:lpstr>Model Selection in Triage: Audition</vt:lpstr>
      <vt:lpstr>Model Selection in Triage: Audition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92</cp:revision>
  <dcterms:created xsi:type="dcterms:W3CDTF">2020-01-14T19:43:43Z</dcterms:created>
  <dcterms:modified xsi:type="dcterms:W3CDTF">2025-11-06T17:21:20Z</dcterms:modified>
</cp:coreProperties>
</file>