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506" r:id="rId3"/>
    <p:sldId id="471" r:id="rId4"/>
    <p:sldId id="318" r:id="rId5"/>
    <p:sldId id="258" r:id="rId6"/>
    <p:sldId id="259" r:id="rId7"/>
    <p:sldId id="260" r:id="rId8"/>
    <p:sldId id="261" r:id="rId9"/>
    <p:sldId id="262" r:id="rId10"/>
    <p:sldId id="263" r:id="rId11"/>
    <p:sldId id="550" r:id="rId12"/>
    <p:sldId id="551" r:id="rId13"/>
    <p:sldId id="270" r:id="rId14"/>
    <p:sldId id="272" r:id="rId15"/>
    <p:sldId id="502" r:id="rId16"/>
    <p:sldId id="522" r:id="rId17"/>
    <p:sldId id="524" r:id="rId18"/>
    <p:sldId id="525" r:id="rId19"/>
    <p:sldId id="526" r:id="rId20"/>
    <p:sldId id="514" r:id="rId21"/>
    <p:sldId id="541" r:id="rId22"/>
    <p:sldId id="542" r:id="rId23"/>
    <p:sldId id="546" r:id="rId24"/>
    <p:sldId id="513" r:id="rId25"/>
    <p:sldId id="515" r:id="rId26"/>
  </p:sldIdLst>
  <p:sldSz cx="12192000" cy="6858000"/>
  <p:notesSz cx="6858000" cy="9144000"/>
  <p:custDataLst>
    <p:tags r:id="rId2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50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93"/>
    <p:restoredTop sz="93361"/>
  </p:normalViewPr>
  <p:slideViewPr>
    <p:cSldViewPr snapToGrid="0" snapToObjects="1">
      <p:cViewPr varScale="1">
        <p:scale>
          <a:sx n="74" d="100"/>
          <a:sy n="74" d="100"/>
        </p:scale>
        <p:origin x="184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50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8834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6dad9273e7_0_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g6dad9273e7_0_11"/>
          <p:cNvSpPr/>
          <p:nvPr/>
        </p:nvSpPr>
        <p:spPr>
          <a:xfrm>
            <a:off x="-14200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6dad9273e7_0_25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6" name="Google Shape;36;g6dad9273e7_0_2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g6dad9273e7_0_2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g6dad9273e7_0_25"/>
          <p:cNvSpPr/>
          <p:nvPr/>
        </p:nvSpPr>
        <p:spPr>
          <a:xfrm>
            <a:off x="-28367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6dad9273e7_0_30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1" name="Google Shape;41;g6dad9273e7_0_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6dad9273e7_0_3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6dad9273e7_0_3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5" name="Google Shape;45;g6dad9273e7_0_3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" name="Google Shape;46;g6dad9273e7_0_33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g6dad9273e7_0_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6dad9273e7_0_3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g6dad9273e7_0_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6dad9273e7_0_4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3" name="Google Shape;53;g6dad9273e7_0_4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g6dad9273e7_0_4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dad9273e7_0_48"/>
          <p:cNvSpPr/>
          <p:nvPr/>
        </p:nvSpPr>
        <p:spPr>
          <a:xfrm>
            <a:off x="0" y="6434139"/>
            <a:ext cx="12192000" cy="4239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Rayid Ghani							University of Chicago                                                                      @rayidghani				</a:t>
            </a:r>
            <a:endParaRPr/>
          </a:p>
        </p:txBody>
      </p:sp>
      <p:sp>
        <p:nvSpPr>
          <p:cNvPr id="59" name="Google Shape;59;g6dad9273e7_0_48"/>
          <p:cNvSpPr/>
          <p:nvPr/>
        </p:nvSpPr>
        <p:spPr>
          <a:xfrm>
            <a:off x="0" y="2"/>
            <a:ext cx="12192000" cy="12066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6dad9273e7_0_48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g6dad9273e7_0_48"/>
          <p:cNvSpPr txBox="1">
            <a:spLocks noGrp="1"/>
          </p:cNvSpPr>
          <p:nvPr>
            <p:ph type="title"/>
          </p:nvPr>
        </p:nvSpPr>
        <p:spPr>
          <a:xfrm>
            <a:off x="0" y="23412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rgbClr val="F2F2F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2715" y="660397"/>
            <a:ext cx="11360119" cy="51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7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412715" y="1482072"/>
            <a:ext cx="10966485" cy="4563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3434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7755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ssg.github.io/triage_cookbook/configure/features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ssg/san_jose_housing/blob/master/config/features/mh_events.yaml#L2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ssg/masld_prediction" TargetMode="External"/><Relationship Id="rId2" Type="http://schemas.openxmlformats.org/officeDocument/2006/relationships/hyperlink" Target="https://dssg.github.io/triage_cookbook/configure/features.html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ithub.com/dssg/acdhs_housing_public/tree/main/pipeline/configs" TargetMode="External"/><Relationship Id="rId4" Type="http://schemas.openxmlformats.org/officeDocument/2006/relationships/hyperlink" Target="https://github.com/dssg/hmh_ckd/tree/main/triage_configs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Building Features in Triage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595959"/>
                </a:solidFill>
              </a:rPr>
              <a:t>Rayid Ghani</a:t>
            </a:r>
            <a:endParaRPr sz="2800" dirty="0">
              <a:solidFill>
                <a:srgbClr val="595959"/>
              </a:solidFill>
            </a:endParaRPr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9477338" y="246376"/>
            <a:ext cx="2534195" cy="177836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2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week: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Tomorrow: Group Check-Ins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Thursday: Time for group work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200" indent="0"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20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6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B702-ED77-884E-88F7-92D73313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week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BAD4-F7FB-1D48-9D37-2273592A7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should be discussing this week within your team</a:t>
            </a:r>
          </a:p>
          <a:p>
            <a:pPr lvl="1"/>
            <a:r>
              <a:rPr lang="en-US" dirty="0"/>
              <a:t>Temporal configuration</a:t>
            </a:r>
          </a:p>
          <a:p>
            <a:pPr lvl="1"/>
            <a:r>
              <a:rPr lang="en-US" dirty="0"/>
              <a:t>Features</a:t>
            </a:r>
          </a:p>
          <a:p>
            <a:pPr lvl="1"/>
            <a:endParaRPr lang="en-US" dirty="0"/>
          </a:p>
          <a:p>
            <a:r>
              <a:rPr lang="en-US" dirty="0"/>
              <a:t>What you should be building this week</a:t>
            </a:r>
          </a:p>
          <a:p>
            <a:pPr lvl="1"/>
            <a:r>
              <a:rPr lang="en-US" dirty="0"/>
              <a:t>Implementing Features in </a:t>
            </a:r>
            <a:r>
              <a:rPr lang="en-US" dirty="0" err="1"/>
              <a:t>TriageGetting</a:t>
            </a:r>
            <a:r>
              <a:rPr lang="en-US" dirty="0"/>
              <a:t> comfortable with running triage</a:t>
            </a:r>
          </a:p>
          <a:p>
            <a:pPr lvl="1"/>
            <a:r>
              <a:rPr lang="en-US" dirty="0"/>
              <a:t>Implementing baselines in Triage</a:t>
            </a:r>
          </a:p>
          <a:p>
            <a:pPr lvl="1"/>
            <a:r>
              <a:rPr lang="en-US" dirty="0"/>
              <a:t>Finalizing temporal parameters</a:t>
            </a:r>
          </a:p>
        </p:txBody>
      </p:sp>
    </p:spTree>
    <p:extLst>
      <p:ext uri="{BB962C8B-B14F-4D97-AF65-F5344CB8AC3E}">
        <p14:creationId xmlns:p14="http://schemas.microsoft.com/office/powerpoint/2010/main" val="517800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412715" y="660397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13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0" dirty="0">
                <a:solidFill>
                  <a:srgbClr val="FFFFFF"/>
                </a:solidFill>
                <a:cs typeface="Arial" panose="020B0604020202020204" pitchFamily="34" charset="0"/>
              </a:rPr>
              <a:t>Before we start: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anose="020B0604020202020204" pitchFamily="34" charset="0"/>
              </a:rPr>
              <a:t>How many feature columns does this make?</a:t>
            </a:r>
            <a:b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endParaRPr lang="en-US" sz="3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15890" y="1730344"/>
            <a:ext cx="9821804" cy="4114402"/>
          </a:xfrm>
          <a:prstGeom prst="rect">
            <a:avLst/>
          </a:prstGeom>
          <a:solidFill>
            <a:srgbClr val="F7F7F5"/>
          </a:solidFill>
          <a:ln w="6350">
            <a:solidFill>
              <a:srgbClr val="DDDDD9"/>
            </a:solidFill>
            <a:prstDash val="solid"/>
          </a:ln>
        </p:spPr>
        <p:txBody>
          <a:bodyPr/>
          <a:lstStyle/>
          <a:p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33414" y="1947867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prefix: 'bookings'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3414" y="2178076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knowledge_date_column: ’</a:t>
            </a:r>
            <a:r>
              <a:rPr lang="en-US" dirty="0" err="1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release_date</a:t>
            </a: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’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3414" y="2568924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43434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aggregates: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33414" y="2799133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- quantity: {total: '*'}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3414" y="3029342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metrics: ['count']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33414" y="3259550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- quantity: 'days_in_jail'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3414" y="3489759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metrics: ['sum', 'avg', 'max']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3414" y="3954748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43434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categoricals: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3414" y="4184956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- column: 'charge_class'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3414" y="4415165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choices: ['felony',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3414" y="4645375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'misdemeanor', 'summary']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33414" y="4875582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metrics: ['sum', 'max']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33414" y="5266431"/>
            <a:ext cx="661006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813"/>
              </a:lnSpc>
            </a:pPr>
            <a:r>
              <a:rPr lang="en-US" sz="16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intervals: ['3 months', '1 year’, '5 years', 'all']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3414" y="5496641"/>
            <a:ext cx="6151228" cy="255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   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412715" y="660397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70"/>
              </a:lnSpc>
              <a:buNone/>
            </a:pPr>
            <a:r>
              <a:rPr lang="en-US" sz="3700" dirty="0">
                <a:solidFill>
                  <a:schemeClr val="bg1"/>
                </a:solidFill>
              </a:rPr>
              <a:t>40? </a:t>
            </a:r>
          </a:p>
        </p:txBody>
      </p:sp>
      <p:sp>
        <p:nvSpPr>
          <p:cNvPr id="4" name="Shape 2"/>
          <p:cNvSpPr/>
          <p:nvPr/>
        </p:nvSpPr>
        <p:spPr>
          <a:xfrm>
            <a:off x="415890" y="1908170"/>
            <a:ext cx="2712264" cy="1841320"/>
          </a:xfrm>
          <a:prstGeom prst="rect">
            <a:avLst/>
          </a:prstGeom>
          <a:solidFill>
            <a:srgbClr val="F7F7F5"/>
          </a:solidFill>
          <a:ln w="6350">
            <a:solidFill>
              <a:srgbClr val="DDDDD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" name="Text 3"/>
          <p:cNvSpPr/>
          <p:nvPr/>
        </p:nvSpPr>
        <p:spPr>
          <a:xfrm>
            <a:off x="633414" y="2125694"/>
            <a:ext cx="2345533" cy="284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40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Aggregates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33414" y="2473649"/>
            <a:ext cx="2345533" cy="558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(1 × 1) + (1 × 3)</a:t>
            </a:r>
            <a:endParaRPr lang="en-US" sz="16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= 4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3414" y="3095853"/>
            <a:ext cx="2345533" cy="248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quantities × metrics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99575" y="1908170"/>
            <a:ext cx="2712301" cy="1841320"/>
          </a:xfrm>
          <a:prstGeom prst="rect">
            <a:avLst/>
          </a:prstGeom>
          <a:solidFill>
            <a:srgbClr val="F7F7F5"/>
          </a:solidFill>
          <a:ln w="6350">
            <a:solidFill>
              <a:srgbClr val="DDDDD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9" name="Text 7"/>
          <p:cNvSpPr/>
          <p:nvPr/>
        </p:nvSpPr>
        <p:spPr>
          <a:xfrm>
            <a:off x="3517098" y="2125694"/>
            <a:ext cx="2345572" cy="284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40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Categoricals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517098" y="2473649"/>
            <a:ext cx="2345572" cy="558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 × 2</a:t>
            </a:r>
            <a:endParaRPr lang="en-US" sz="16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= 6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517098" y="3095853"/>
            <a:ext cx="2491603" cy="248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choices × metrics, one-hot first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183297" y="1908170"/>
            <a:ext cx="2712301" cy="1841320"/>
          </a:xfrm>
          <a:prstGeom prst="rect">
            <a:avLst/>
          </a:prstGeom>
          <a:solidFill>
            <a:srgbClr val="F7F7F5"/>
          </a:solidFill>
          <a:ln w="6350">
            <a:solidFill>
              <a:srgbClr val="DDDDD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3" name="Text 11"/>
          <p:cNvSpPr/>
          <p:nvPr/>
        </p:nvSpPr>
        <p:spPr>
          <a:xfrm>
            <a:off x="6400820" y="2125694"/>
            <a:ext cx="2345572" cy="284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40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interval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00820" y="2473649"/>
            <a:ext cx="2345572" cy="558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4 + 6</a:t>
            </a:r>
            <a:endParaRPr lang="en-US" sz="16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= 10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00820" y="3095853"/>
            <a:ext cx="2345572" cy="248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interval repeats all of them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063844" y="1904995"/>
            <a:ext cx="2708990" cy="1847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7" name="Text 15"/>
          <p:cNvSpPr/>
          <p:nvPr/>
        </p:nvSpPr>
        <p:spPr>
          <a:xfrm>
            <a:off x="9279712" y="2120863"/>
            <a:ext cx="2345572" cy="284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279712" y="2468818"/>
            <a:ext cx="2345572" cy="558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10 × 4</a:t>
            </a:r>
            <a:endParaRPr lang="en-US" sz="16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= 40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279712" y="3091024"/>
            <a:ext cx="2345572" cy="471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10"/>
              </a:lnSpc>
              <a:buNone/>
            </a:pPr>
            <a:r>
              <a:rPr lang="en-US" sz="420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no static features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125506" y="1569514"/>
            <a:ext cx="12066494" cy="964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65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feature in triage is a temporal aggregate: a feature created as of a date, only from what was known by then.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00046" y="3346530"/>
            <a:ext cx="4787701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320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knowledge date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4408657" y="3062923"/>
            <a:ext cx="7783343" cy="964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did your system know this? Rows after the as-of date are excluded.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00047" y="4525385"/>
            <a:ext cx="4787701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320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metric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408656" y="4174998"/>
            <a:ext cx="7534310" cy="50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entity can have many rows by then. </a:t>
            </a:r>
            <a:r>
              <a:rPr lang="en-US" sz="240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</a:t>
            </a: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</a:t>
            </a: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collapse them to one number.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00047" y="5591614"/>
            <a:ext cx="4787701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320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window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4408656" y="5338931"/>
            <a:ext cx="6914041" cy="50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far back to look. </a:t>
            </a:r>
            <a:r>
              <a:rPr lang="en-US" sz="240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'all’</a:t>
            </a: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includes all history up to the as-of date.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412715" y="660397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70"/>
              </a:lnSpc>
              <a:buNone/>
            </a:pPr>
            <a: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age is an aggregate</a:t>
            </a:r>
            <a:endParaRPr lang="en-US" sz="3700" dirty="0"/>
          </a:p>
        </p:txBody>
      </p:sp>
      <p:sp>
        <p:nvSpPr>
          <p:cNvPr id="4" name="Shape 2"/>
          <p:cNvSpPr/>
          <p:nvPr/>
        </p:nvSpPr>
        <p:spPr>
          <a:xfrm>
            <a:off x="415890" y="1730344"/>
            <a:ext cx="6089614" cy="3503163"/>
          </a:xfrm>
          <a:prstGeom prst="rect">
            <a:avLst/>
          </a:prstGeom>
          <a:solidFill>
            <a:srgbClr val="F7F7F5"/>
          </a:solidFill>
          <a:ln w="6350">
            <a:solidFill>
              <a:srgbClr val="DDDD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20733" y="1935187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prefix: 'demos'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0733" y="2156151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from_obj: |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20733" y="2377114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(select entity_id, birth_date,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0733" y="2598077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greatest(birth_date,'2011-01-01')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0733" y="2819037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 as dob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0733" y="3040000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from clean.demographics) as dems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0733" y="3260964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knowledge_date_column: 'dob'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0733" y="3481927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aggregates: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20733" y="3702890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- quantity: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20733" y="3923850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age: "extract(year from age(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0733" y="4144814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 </a:t>
            </a:r>
            <a:r>
              <a:rPr lang="en-US" sz="12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'{collate_date}'</a:t>
            </a: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::date,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0733" y="4365777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 birth_date::date))"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20733" y="4586740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metrics: ['max']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20733" y="4807700"/>
            <a:ext cx="5850325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intervals: ['all']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89731" y="1777966"/>
            <a:ext cx="5029636" cy="276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{collate_date} is the as-of date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6889731" y="2080220"/>
            <a:ext cx="5029636" cy="5410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Triage substitutes it per row. Age is recomputed at every as of date, not stored once.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6889731" y="2760957"/>
            <a:ext cx="5029636" cy="276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greatest()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6889731" y="3063211"/>
            <a:ext cx="5029636" cy="798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birth date often falls before </a:t>
            </a:r>
            <a:r>
              <a:rPr lang="en-US" sz="145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feature_start_time</a:t>
            </a: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That record may be before the feature window and age comes back null for everyone born too early.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889731" y="4001784"/>
            <a:ext cx="5029636" cy="276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needs an aggregation metric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6889731" y="4304035"/>
            <a:ext cx="5029636" cy="5410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row per person, so </a:t>
            </a:r>
            <a:r>
              <a:rPr lang="en-US" sz="145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is just to select the one value. 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412715" y="660397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70"/>
              </a:lnSpc>
              <a:buNone/>
            </a:pPr>
            <a: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Anatomy of a block</a:t>
            </a:r>
            <a:endParaRPr lang="en-US" sz="3700" dirty="0"/>
          </a:p>
        </p:txBody>
      </p:sp>
      <p:sp>
        <p:nvSpPr>
          <p:cNvPr id="4" name="Shape 2"/>
          <p:cNvSpPr/>
          <p:nvPr/>
        </p:nvSpPr>
        <p:spPr>
          <a:xfrm>
            <a:off x="412715" y="1796723"/>
            <a:ext cx="11360119" cy="0"/>
          </a:xfrm>
          <a:prstGeom prst="line">
            <a:avLst/>
          </a:prstGeom>
          <a:noFill/>
          <a:ln w="12076">
            <a:solidFill>
              <a:srgbClr val="141413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18753" y="1790684"/>
            <a:ext cx="0" cy="3899433"/>
          </a:xfrm>
          <a:prstGeom prst="line">
            <a:avLst/>
          </a:prstGeom>
          <a:noFill/>
          <a:ln w="12076">
            <a:solidFill>
              <a:srgbClr val="141413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833139"/>
              </p:ext>
            </p:extLst>
          </p:nvPr>
        </p:nvGraphicFramePr>
        <p:xfrm>
          <a:off x="513692" y="1898011"/>
          <a:ext cx="11170242" cy="4618951"/>
        </p:xfrm>
        <a:graphic>
          <a:graphicData uri="http://schemas.openxmlformats.org/drawingml/2006/table">
            <a:tbl>
              <a:tblPr/>
              <a:tblGrid>
                <a:gridCol w="2660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8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1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10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Key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it decides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 it goes wrong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10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prefix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 of  the feature table and every column in it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Long prefixes can exceed the 63-char </a:t>
                      </a:r>
                      <a:r>
                        <a:rPr lang="en-US" sz="1600" dirty="0" err="1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postgres</a:t>
                      </a:r>
                      <a:r>
                        <a:rPr lang="en-US" sz="16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limit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129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from_obj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table, or a query with an alias. Must yield entity_id and a date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Joins here run once every as-of date so keep speed in mind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10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knowledge_date_column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When the information became known to the system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leakage.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129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aggregates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Numeric quantities, each with its own metrics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quantity can be any SQL expression, including CASE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129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categoricals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One-hot per record, then aggregated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Including all values may create 1000s of </a:t>
                      </a:r>
                      <a:r>
                        <a:rPr lang="en-US" sz="1600" dirty="0" err="1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freatures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10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intervals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Lookback windows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 spanning a good range – from recent to all.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10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*_imputation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a missing value becomes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Selecting bad defaults and forgetting to specify the exceptions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412715" y="660397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70"/>
              </a:lnSpc>
              <a:buNone/>
            </a:pPr>
            <a: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Triage will create feature names automatically</a:t>
            </a:r>
            <a:endParaRPr lang="en-US" sz="3700" dirty="0"/>
          </a:p>
        </p:txBody>
      </p:sp>
      <p:sp>
        <p:nvSpPr>
          <p:cNvPr id="4" name="Shape 2"/>
          <p:cNvSpPr/>
          <p:nvPr/>
        </p:nvSpPr>
        <p:spPr>
          <a:xfrm>
            <a:off x="415890" y="1768463"/>
            <a:ext cx="11353769" cy="1308821"/>
          </a:xfrm>
          <a:prstGeom prst="rect">
            <a:avLst/>
          </a:prstGeom>
          <a:solidFill>
            <a:srgbClr val="F7F7F5"/>
          </a:solidFill>
          <a:ln w="6350">
            <a:solidFill>
              <a:srgbClr val="DDDD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20733" y="1973303"/>
            <a:ext cx="11272406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{prefix}_entity_id_</a:t>
            </a:r>
            <a:r>
              <a:rPr lang="en-US" sz="16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{interval}</a:t>
            </a:r>
            <a:r>
              <a:rPr lang="en-US" sz="16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_{quantity}_{metric}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20733" y="2333938"/>
            <a:ext cx="11272406" cy="256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bookings_entity_id_1y_days_in_jail_sum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20733" y="2641287"/>
            <a:ext cx="11272406" cy="256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bookings_entity_id_all_charge_class_felony_max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19065" y="3600438"/>
            <a:ext cx="5578465" cy="15092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15261" y="3796633"/>
            <a:ext cx="5341656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interval string is copied from the </a:t>
            </a:r>
            <a:r>
              <a:rPr lang="en-US" sz="16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yaml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5261" y="4116623"/>
            <a:ext cx="5341656" cy="5231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'1 year'</a:t>
            </a: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you get a column called </a:t>
            </a:r>
            <a:r>
              <a:rPr lang="en-US" sz="140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..._1 </a:t>
            </a:r>
            <a:r>
              <a:rPr lang="en-US" sz="1400" dirty="0" err="1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year_total_count</a:t>
            </a: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with a space in the name. You may want to abbreviate to </a:t>
            </a:r>
            <a:r>
              <a:rPr lang="en-US" sz="140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'1y'</a:t>
            </a: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instead.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15261" y="4690597"/>
            <a:ext cx="5341656" cy="248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88019" y="3600438"/>
            <a:ext cx="5578465" cy="15092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384215" y="3796633"/>
            <a:ext cx="5341656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 truncates at 63 characters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84215" y="4116623"/>
            <a:ext cx="5341656" cy="5231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Longer names will give you triage errors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84215" y="4690597"/>
            <a:ext cx="5341656" cy="248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Fix: shorter prefixes, or recode the category values.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412715" y="660394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70"/>
              </a:lnSpc>
              <a:buNone/>
            </a:pPr>
            <a: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Imputations</a:t>
            </a:r>
            <a:endParaRPr lang="en-US" sz="3700" dirty="0"/>
          </a:p>
        </p:txBody>
      </p:sp>
      <p:sp>
        <p:nvSpPr>
          <p:cNvPr id="4" name="Shape 2"/>
          <p:cNvSpPr/>
          <p:nvPr/>
        </p:nvSpPr>
        <p:spPr>
          <a:xfrm>
            <a:off x="412715" y="1758607"/>
            <a:ext cx="11360119" cy="0"/>
          </a:xfrm>
          <a:prstGeom prst="line">
            <a:avLst/>
          </a:prstGeom>
          <a:noFill/>
          <a:ln w="12076">
            <a:solidFill>
              <a:srgbClr val="141413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18753" y="1752569"/>
            <a:ext cx="0" cy="3291267"/>
          </a:xfrm>
          <a:prstGeom prst="line">
            <a:avLst/>
          </a:prstGeom>
          <a:noFill/>
          <a:ln w="12076">
            <a:solidFill>
              <a:srgbClr val="141413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168791"/>
              </p:ext>
            </p:extLst>
          </p:nvPr>
        </p:nvGraphicFramePr>
        <p:xfrm>
          <a:off x="513692" y="1853545"/>
          <a:ext cx="11170242" cy="3295803"/>
        </p:xfrm>
        <a:graphic>
          <a:graphicData uri="http://schemas.openxmlformats.org/drawingml/2006/table">
            <a:tbl>
              <a:tblPr/>
              <a:tblGrid>
                <a:gridCol w="2457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7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4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8786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Typical uses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786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zero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Fills 0, keeps the flag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Counts and sums.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786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mean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Column average, within the as-of date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Averages and rates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786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Fills a value you give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“Days since last event” with no event — fill 999999, not 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786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null_category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Sets the _NULL one-hot column to 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Categoricals. “No category” becomes its own category.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86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binary_mode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Fills the window’s majority value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0/1 flags where you want the common case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786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zero_noflag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Fills 0, no flag column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You are certain absence means zero and want fewer columns. Good. Default for events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9938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F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error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Stops the run on any null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59595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You believe the column is complete. Excellent way to find out you’re wrong.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412715" y="5587994"/>
            <a:ext cx="11700923" cy="3009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</a:t>
            </a:r>
            <a:r>
              <a:rPr lang="en-US" sz="155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aggregates_imputation: {all: ...}</a:t>
            </a: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as the fallback, then override per metric where absence means something different.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412715" y="660394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70"/>
              </a:lnSpc>
              <a:buNone/>
            </a:pPr>
            <a: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recipes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412715" y="1638288"/>
            <a:ext cx="1170092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2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From Triage cookbook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12715" y="2012626"/>
            <a:ext cx="11637023" cy="0"/>
          </a:xfrm>
          <a:prstGeom prst="line">
            <a:avLst/>
          </a:prstGeom>
          <a:noFill/>
          <a:ln w="12076">
            <a:solidFill>
              <a:srgbClr val="141413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6" name="Shape 4"/>
          <p:cNvSpPr/>
          <p:nvPr/>
        </p:nvSpPr>
        <p:spPr>
          <a:xfrm>
            <a:off x="418753" y="2006588"/>
            <a:ext cx="0" cy="4061165"/>
          </a:xfrm>
          <a:prstGeom prst="line">
            <a:avLst/>
          </a:prstGeom>
          <a:noFill/>
          <a:ln w="12076">
            <a:solidFill>
              <a:srgbClr val="141413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733511"/>
              </p:ext>
            </p:extLst>
          </p:nvPr>
        </p:nvGraphicFramePr>
        <p:xfrm>
          <a:off x="513692" y="2101212"/>
          <a:ext cx="11442518" cy="4351345"/>
        </p:xfrm>
        <a:graphic>
          <a:graphicData uri="http://schemas.openxmlformats.org/drawingml/2006/table">
            <a:tbl>
              <a:tblPr/>
              <a:tblGrid>
                <a:gridCol w="274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4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1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129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Recipe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trick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b="1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Metric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129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 events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quantity: {total: '*'}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129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Did it ever happen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0/1 column, or a CASE expression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max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442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How many of this kind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CASE WHEN type='X' THEN 1 ELSE 0 END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129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Category breakdown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categoricals + choice_query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sum, max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129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 at prediction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age('{collate_date}', dob)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max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129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Days since last event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'{collate_date}'::DATE - event_date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129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43434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Gap between events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8A000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LAG() window in from_obj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A61C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avg, min, max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412715" y="660400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70"/>
              </a:lnSpc>
              <a:buNone/>
            </a:pPr>
            <a: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example</a:t>
            </a:r>
            <a:endParaRPr lang="en-US" sz="3700" dirty="0"/>
          </a:p>
        </p:txBody>
      </p:sp>
      <p:sp>
        <p:nvSpPr>
          <p:cNvPr id="4" name="Shape 2"/>
          <p:cNvSpPr/>
          <p:nvPr/>
        </p:nvSpPr>
        <p:spPr>
          <a:xfrm>
            <a:off x="415890" y="1730344"/>
            <a:ext cx="5708637" cy="3724125"/>
          </a:xfrm>
          <a:prstGeom prst="rect">
            <a:avLst/>
          </a:prstGeom>
          <a:solidFill>
            <a:srgbClr val="F7F7F5"/>
          </a:solidFill>
          <a:ln w="6350">
            <a:solidFill>
              <a:srgbClr val="DDDD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20733" y="1935187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prefix: 'days_since'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0733" y="2156154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from_obj: "(SELECT entity_id, event_date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20733" y="2377114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FROM staging.events) AS e"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0733" y="2598074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knowledge_date_column: 'event_date'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0733" y="2819040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aggregates: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0733" y="3040000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- quantity: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0733" y="3260967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last_event: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0733" y="3481927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 "'{collate_date}'::DATE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20733" y="3702887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  - event_date::DATE"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20733" y="3923854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imputation: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0733" y="4144814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min: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0733" y="4365780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 type: 'constant'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20733" y="4586740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  value: 999999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20733" y="4807700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metrics: ['min']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20733" y="5028667"/>
            <a:ext cx="5457920" cy="246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intervals: ['all']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08717" y="1777969"/>
            <a:ext cx="5422041" cy="261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expression gives one number per record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6508717" y="2058597"/>
            <a:ext cx="5422041" cy="2654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 elapsed between the as-of date and that event.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508717" y="2438288"/>
            <a:ext cx="5422041" cy="261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picks the most recent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6508717" y="2718916"/>
            <a:ext cx="5422041" cy="505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Smallest gap = latest event. Swap to </a:t>
            </a:r>
            <a:r>
              <a:rPr lang="en-US" sz="1350" dirty="0">
                <a:solidFill>
                  <a:srgbClr val="8A000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you get days since the </a:t>
            </a:r>
            <a:r>
              <a:rPr lang="en-US" sz="135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</a:t>
            </a: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one.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508717" y="3785426"/>
            <a:ext cx="5422041" cy="261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999999 for imputation (and a flag gets created)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6508717" y="4635786"/>
            <a:ext cx="5422041" cy="261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A6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'all' because recency is history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6508717" y="4916414"/>
            <a:ext cx="5422041" cy="505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1-year window would report “never” for anyone whose last event was 13 months ago.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965" cy="1409670"/>
          </a:xfrm>
          <a:prstGeom prst="rect">
            <a:avLst/>
          </a:prstGeom>
          <a:solidFill>
            <a:srgbClr val="A61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245520" y="261599"/>
            <a:ext cx="11700923" cy="54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4070"/>
              </a:lnSpc>
              <a:buNone/>
            </a:pPr>
            <a: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see feature values in the database (and compute </a:t>
            </a:r>
            <a:b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3700" b="0" i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manually to check)</a:t>
            </a:r>
            <a:endParaRPr lang="en-US" sz="3700" dirty="0"/>
          </a:p>
        </p:txBody>
      </p:sp>
      <p:sp>
        <p:nvSpPr>
          <p:cNvPr id="6" name="Text 4"/>
          <p:cNvSpPr/>
          <p:nvPr/>
        </p:nvSpPr>
        <p:spPr>
          <a:xfrm>
            <a:off x="608015" y="2265362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-- what triage says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08015" y="2484437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SELECT bookings_entity_id_1y_total_count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08015" y="2703512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FROM features.bookings_aggregation_imputed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08015" y="2922587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WHERE entity_id = 12345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08015" y="3141662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AND as_of_date = '2023-01-01';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08015" y="3579824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-- what you compute yourself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08015" y="3798899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SELECT COUNT(*)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08015" y="4017974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FROM staging.bookings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08015" y="4237049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8A000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WHERE entity_id = 12345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08015" y="4456124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AND booking_date &lt; '2023-01-01'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08015" y="4675199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AND booking_date &gt;= '2023-01-01'::date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08015" y="4894274"/>
            <a:ext cx="10036981" cy="181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25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    - interval '1 year';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features are temporal aggregates, reflecting the nature of the data we typically get. Even gender, race, etc. can be a function of time (but may not be captured as such sometimes)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specify what data you’re using and when that information was known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specify how you’ll handle missingness explicitly</a:t>
            </a:r>
            <a:br>
              <a:rPr lang="en-US" dirty="0"/>
            </a:br>
            <a:endParaRPr lang="en-US" dirty="0"/>
          </a:p>
          <a:p>
            <a:r>
              <a:rPr lang="en-US" dirty="0"/>
              <a:t>YAML structure can take a little getting used to, but powerful for specifying many aggregations over many time frames in compact format</a:t>
            </a:r>
          </a:p>
        </p:txBody>
      </p:sp>
    </p:spTree>
    <p:extLst>
      <p:ext uri="{BB962C8B-B14F-4D97-AF65-F5344CB8AC3E}">
        <p14:creationId xmlns:p14="http://schemas.microsoft.com/office/powerpoint/2010/main" val="460448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B515F-3878-52E2-AA26-BCC798D19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B8DCB-9E7D-FB3A-93C3-39AF7ABA1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Features get defined in blocks (</a:t>
            </a:r>
            <a:r>
              <a:rPr lang="en-US" dirty="0">
                <a:solidFill>
                  <a:srgbClr val="FF0000"/>
                </a:solidFill>
              </a:rPr>
              <a:t>feature groups</a:t>
            </a:r>
            <a:r>
              <a:rPr lang="en-US" dirty="0"/>
              <a:t>) – each feature group comes from a data source (called </a:t>
            </a:r>
            <a:r>
              <a:rPr lang="en-US" dirty="0" err="1">
                <a:solidFill>
                  <a:srgbClr val="FF0000"/>
                </a:solidFill>
              </a:rPr>
              <a:t>from_obj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ym typeface="Wingdings" pitchFamily="2" charset="2"/>
              </a:rPr>
              <a:t>and all features in that feature group share a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prefix</a:t>
            </a:r>
            <a:endParaRPr lang="en-US" dirty="0"/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from_obj</a:t>
            </a:r>
            <a:r>
              <a:rPr lang="en-US" dirty="0">
                <a:solidFill>
                  <a:srgbClr val="FF0000"/>
                </a:solidFill>
              </a:rPr>
              <a:t> : </a:t>
            </a:r>
            <a:r>
              <a:rPr lang="en-US" dirty="0">
                <a:sym typeface="Wingdings" pitchFamily="2" charset="2"/>
              </a:rPr>
              <a:t>can be a table or </a:t>
            </a:r>
            <a:r>
              <a:rPr lang="en-US" dirty="0" err="1">
                <a:sym typeface="Wingdings" pitchFamily="2" charset="2"/>
              </a:rPr>
              <a:t>sql</a:t>
            </a:r>
            <a:r>
              <a:rPr lang="en-US" dirty="0">
                <a:sym typeface="Wingdings" pitchFamily="2" charset="2"/>
              </a:rPr>
              <a:t> query </a:t>
            </a:r>
            <a:r>
              <a:rPr lang="en-US" dirty="0"/>
              <a:t>and needs a field for </a:t>
            </a:r>
            <a:r>
              <a:rPr lang="en-US" dirty="0" err="1">
                <a:solidFill>
                  <a:srgbClr val="FF0000"/>
                </a:solidFill>
              </a:rPr>
              <a:t>entity_id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a </a:t>
            </a:r>
            <a:r>
              <a:rPr lang="en-US" dirty="0" err="1">
                <a:solidFill>
                  <a:srgbClr val="FF0000"/>
                </a:solidFill>
              </a:rPr>
              <a:t>knowledge_date_column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field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that specifies when that event happened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33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 – aggregate features</a:t>
            </a:r>
          </a:p>
        </p:txBody>
      </p:sp>
      <p:pic>
        <p:nvPicPr>
          <p:cNvPr id="6" name="Google Shape;360;p31">
            <a:extLst>
              <a:ext uri="{FF2B5EF4-FFF2-40B4-BE49-F238E27FC236}">
                <a16:creationId xmlns:a16="http://schemas.microsoft.com/office/drawing/2014/main" id="{F639CF4D-F46A-4A46-9F18-B2A0130E6F2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1517"/>
          <a:stretch/>
        </p:blipFill>
        <p:spPr>
          <a:xfrm>
            <a:off x="268552" y="1475202"/>
            <a:ext cx="5464983" cy="448718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62;p31">
            <a:extLst>
              <a:ext uri="{FF2B5EF4-FFF2-40B4-BE49-F238E27FC236}">
                <a16:creationId xmlns:a16="http://schemas.microsoft.com/office/drawing/2014/main" id="{5FA8DA65-E5A6-8F45-BE0B-68902ECB02D6}"/>
              </a:ext>
            </a:extLst>
          </p:cNvPr>
          <p:cNvSpPr txBox="1"/>
          <p:nvPr/>
        </p:nvSpPr>
        <p:spPr>
          <a:xfrm>
            <a:off x="5870066" y="2615359"/>
            <a:ext cx="4877265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" sz="2000" b="1" dirty="0" err="1">
                <a:latin typeface="Calibri"/>
                <a:ea typeface="Calibri"/>
                <a:cs typeface="Calibri"/>
                <a:sym typeface="Calibri"/>
              </a:rPr>
              <a:t>mputation</a:t>
            </a: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 method for missing data  - default for this group (each feature can override this)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Google Shape;363;p31">
            <a:extLst>
              <a:ext uri="{FF2B5EF4-FFF2-40B4-BE49-F238E27FC236}">
                <a16:creationId xmlns:a16="http://schemas.microsoft.com/office/drawing/2014/main" id="{6529FA95-7C73-5B4C-B71F-2B0A41A3A50C}"/>
              </a:ext>
            </a:extLst>
          </p:cNvPr>
          <p:cNvCxnSpPr>
            <a:cxnSpLocks/>
          </p:cNvCxnSpPr>
          <p:nvPr/>
        </p:nvCxnSpPr>
        <p:spPr>
          <a:xfrm flipH="1">
            <a:off x="3064476" y="2879506"/>
            <a:ext cx="2843166" cy="677678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" name="Google Shape;364;p31">
            <a:extLst>
              <a:ext uri="{FF2B5EF4-FFF2-40B4-BE49-F238E27FC236}">
                <a16:creationId xmlns:a16="http://schemas.microsoft.com/office/drawing/2014/main" id="{FBC73B23-CE31-404F-B3DF-3C7B115315E5}"/>
              </a:ext>
            </a:extLst>
          </p:cNvPr>
          <p:cNvCxnSpPr>
            <a:cxnSpLocks/>
          </p:cNvCxnSpPr>
          <p:nvPr/>
        </p:nvCxnSpPr>
        <p:spPr>
          <a:xfrm flipH="1">
            <a:off x="3361038" y="1863678"/>
            <a:ext cx="2524896" cy="589159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" name="Google Shape;365;p31">
            <a:extLst>
              <a:ext uri="{FF2B5EF4-FFF2-40B4-BE49-F238E27FC236}">
                <a16:creationId xmlns:a16="http://schemas.microsoft.com/office/drawing/2014/main" id="{FDD009F4-010D-BD4C-9032-29B0D2C08419}"/>
              </a:ext>
            </a:extLst>
          </p:cNvPr>
          <p:cNvSpPr txBox="1"/>
          <p:nvPr/>
        </p:nvSpPr>
        <p:spPr>
          <a:xfrm>
            <a:off x="5907642" y="1690334"/>
            <a:ext cx="5914629" cy="4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Table or SQL snippet (used to generate the feature)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" name="Google Shape;366;p31">
            <a:extLst>
              <a:ext uri="{FF2B5EF4-FFF2-40B4-BE49-F238E27FC236}">
                <a16:creationId xmlns:a16="http://schemas.microsoft.com/office/drawing/2014/main" id="{2F6DA084-2F60-7645-9E31-EE51047BDCE6}"/>
              </a:ext>
            </a:extLst>
          </p:cNvPr>
          <p:cNvCxnSpPr>
            <a:cxnSpLocks/>
          </p:cNvCxnSpPr>
          <p:nvPr/>
        </p:nvCxnSpPr>
        <p:spPr>
          <a:xfrm flipH="1">
            <a:off x="2483708" y="3897959"/>
            <a:ext cx="3423934" cy="72605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" name="Google Shape;367;p31">
            <a:extLst>
              <a:ext uri="{FF2B5EF4-FFF2-40B4-BE49-F238E27FC236}">
                <a16:creationId xmlns:a16="http://schemas.microsoft.com/office/drawing/2014/main" id="{F2AC1F08-9383-D24B-9D21-A11FD31E42F8}"/>
              </a:ext>
            </a:extLst>
          </p:cNvPr>
          <p:cNvSpPr txBox="1"/>
          <p:nvPr/>
        </p:nvSpPr>
        <p:spPr>
          <a:xfrm>
            <a:off x="5893167" y="3756488"/>
            <a:ext cx="5952205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Column or SQL snippet and aggregation function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" name="Google Shape;368;p31">
            <a:extLst>
              <a:ext uri="{FF2B5EF4-FFF2-40B4-BE49-F238E27FC236}">
                <a16:creationId xmlns:a16="http://schemas.microsoft.com/office/drawing/2014/main" id="{A2EBC366-7C25-3B4D-9EC9-58C6705C2B40}"/>
              </a:ext>
            </a:extLst>
          </p:cNvPr>
          <p:cNvCxnSpPr/>
          <p:nvPr/>
        </p:nvCxnSpPr>
        <p:spPr>
          <a:xfrm flipH="1">
            <a:off x="5588667" y="5542102"/>
            <a:ext cx="609000" cy="1137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" name="Google Shape;369;p31">
            <a:extLst>
              <a:ext uri="{FF2B5EF4-FFF2-40B4-BE49-F238E27FC236}">
                <a16:creationId xmlns:a16="http://schemas.microsoft.com/office/drawing/2014/main" id="{DFCDACD2-5AB9-FB42-9E3E-61E65181D072}"/>
              </a:ext>
            </a:extLst>
          </p:cNvPr>
          <p:cNvSpPr txBox="1"/>
          <p:nvPr/>
        </p:nvSpPr>
        <p:spPr>
          <a:xfrm>
            <a:off x="6121467" y="5219605"/>
            <a:ext cx="4625864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Historical time periods for aggregation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" name="Google Shape;364;p31">
            <a:extLst>
              <a:ext uri="{FF2B5EF4-FFF2-40B4-BE49-F238E27FC236}">
                <a16:creationId xmlns:a16="http://schemas.microsoft.com/office/drawing/2014/main" id="{DA00C2C9-7609-72F9-9410-0951CD83E500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3519814" y="2432351"/>
            <a:ext cx="2502652" cy="38847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" name="Google Shape;365;p31">
            <a:extLst>
              <a:ext uri="{FF2B5EF4-FFF2-40B4-BE49-F238E27FC236}">
                <a16:creationId xmlns:a16="http://schemas.microsoft.com/office/drawing/2014/main" id="{C6D82868-2F1A-CB80-4B39-3E052700179B}"/>
              </a:ext>
            </a:extLst>
          </p:cNvPr>
          <p:cNvSpPr txBox="1"/>
          <p:nvPr/>
        </p:nvSpPr>
        <p:spPr>
          <a:xfrm>
            <a:off x="6022466" y="2195501"/>
            <a:ext cx="5753833" cy="4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ate field specifying when the event happened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364;p31">
            <a:extLst>
              <a:ext uri="{FF2B5EF4-FFF2-40B4-BE49-F238E27FC236}">
                <a16:creationId xmlns:a16="http://schemas.microsoft.com/office/drawing/2014/main" id="{6892F1CB-BB4D-7097-9601-98FB5F183972}"/>
              </a:ext>
            </a:extLst>
          </p:cNvPr>
          <p:cNvCxnSpPr>
            <a:cxnSpLocks/>
          </p:cNvCxnSpPr>
          <p:nvPr/>
        </p:nvCxnSpPr>
        <p:spPr>
          <a:xfrm flipH="1">
            <a:off x="2931090" y="1453084"/>
            <a:ext cx="3000307" cy="785263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" name="Google Shape;365;p31">
            <a:extLst>
              <a:ext uri="{FF2B5EF4-FFF2-40B4-BE49-F238E27FC236}">
                <a16:creationId xmlns:a16="http://schemas.microsoft.com/office/drawing/2014/main" id="{8BA77B62-0726-1750-30BE-B242BB5FDC58}"/>
              </a:ext>
            </a:extLst>
          </p:cNvPr>
          <p:cNvSpPr txBox="1"/>
          <p:nvPr/>
        </p:nvSpPr>
        <p:spPr>
          <a:xfrm>
            <a:off x="5953105" y="1279740"/>
            <a:ext cx="5914629" cy="4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Naming P</a:t>
            </a: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refix shared by all the features in this group 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366;p31">
            <a:extLst>
              <a:ext uri="{FF2B5EF4-FFF2-40B4-BE49-F238E27FC236}">
                <a16:creationId xmlns:a16="http://schemas.microsoft.com/office/drawing/2014/main" id="{82FC41AB-5924-E2D6-0960-C95A7C0DE1B1}"/>
              </a:ext>
            </a:extLst>
          </p:cNvPr>
          <p:cNvCxnSpPr>
            <a:cxnSpLocks/>
          </p:cNvCxnSpPr>
          <p:nvPr/>
        </p:nvCxnSpPr>
        <p:spPr>
          <a:xfrm flipH="1">
            <a:off x="2329841" y="3897959"/>
            <a:ext cx="3601556" cy="1231493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710217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Categorical features</a:t>
            </a:r>
          </a:p>
        </p:txBody>
      </p:sp>
      <p:pic>
        <p:nvPicPr>
          <p:cNvPr id="15" name="Google Shape;374;p32">
            <a:extLst>
              <a:ext uri="{FF2B5EF4-FFF2-40B4-BE49-F238E27FC236}">
                <a16:creationId xmlns:a16="http://schemas.microsoft.com/office/drawing/2014/main" id="{96658BB8-39C3-334B-8D4F-2527D220FB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2282"/>
          <a:stretch/>
        </p:blipFill>
        <p:spPr>
          <a:xfrm>
            <a:off x="160638" y="1469856"/>
            <a:ext cx="4868561" cy="439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76;p32">
            <a:extLst>
              <a:ext uri="{FF2B5EF4-FFF2-40B4-BE49-F238E27FC236}">
                <a16:creationId xmlns:a16="http://schemas.microsoft.com/office/drawing/2014/main" id="{8142FD36-EDCE-734D-8AD5-ACE3E58DF356}"/>
              </a:ext>
            </a:extLst>
          </p:cNvPr>
          <p:cNvSpPr txBox="1"/>
          <p:nvPr/>
        </p:nvSpPr>
        <p:spPr>
          <a:xfrm>
            <a:off x="5262595" y="2791281"/>
            <a:ext cx="25755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Similar structure for categoricals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" name="Google Shape;377;p32">
            <a:extLst>
              <a:ext uri="{FF2B5EF4-FFF2-40B4-BE49-F238E27FC236}">
                <a16:creationId xmlns:a16="http://schemas.microsoft.com/office/drawing/2014/main" id="{D23696E0-1F1B-214A-B21A-E9C35A4E337C}"/>
              </a:ext>
            </a:extLst>
          </p:cNvPr>
          <p:cNvCxnSpPr>
            <a:cxnSpLocks/>
          </p:cNvCxnSpPr>
          <p:nvPr/>
        </p:nvCxnSpPr>
        <p:spPr>
          <a:xfrm flipH="1">
            <a:off x="2724670" y="3145581"/>
            <a:ext cx="2575500" cy="60575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378;p32">
            <a:extLst>
              <a:ext uri="{FF2B5EF4-FFF2-40B4-BE49-F238E27FC236}">
                <a16:creationId xmlns:a16="http://schemas.microsoft.com/office/drawing/2014/main" id="{441C19BB-6061-3249-9980-AF2EC0D1FA70}"/>
              </a:ext>
            </a:extLst>
          </p:cNvPr>
          <p:cNvCxnSpPr>
            <a:cxnSpLocks/>
          </p:cNvCxnSpPr>
          <p:nvPr/>
        </p:nvCxnSpPr>
        <p:spPr>
          <a:xfrm flipH="1">
            <a:off x="3793524" y="4133906"/>
            <a:ext cx="1506646" cy="311925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" name="Google Shape;379;p32">
            <a:extLst>
              <a:ext uri="{FF2B5EF4-FFF2-40B4-BE49-F238E27FC236}">
                <a16:creationId xmlns:a16="http://schemas.microsoft.com/office/drawing/2014/main" id="{7BBE3A5B-371F-5F47-AB13-3C53804B9A02}"/>
              </a:ext>
            </a:extLst>
          </p:cNvPr>
          <p:cNvSpPr txBox="1"/>
          <p:nvPr/>
        </p:nvSpPr>
        <p:spPr>
          <a:xfrm>
            <a:off x="5262594" y="3751331"/>
            <a:ext cx="5735257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Specify categorical values as a list or through a query (such as </a:t>
            </a:r>
            <a:r>
              <a:rPr lang="en" sz="2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select distinct value from </a:t>
            </a:r>
            <a:r>
              <a:rPr lang="en" sz="20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tablename</a:t>
            </a: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9543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Naming Conventions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dirty="0"/>
              <a:t>For aggregates:</a:t>
            </a:r>
          </a:p>
          <a:p>
            <a:pPr marL="76200" indent="0">
              <a:buNone/>
            </a:pP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{prefix}_</a:t>
            </a:r>
            <a:r>
              <a:rPr lang="en-US" b="0" i="0" dirty="0" err="1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entity_id</a:t>
            </a: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_{interval}_{quantity}_{metric}</a:t>
            </a:r>
          </a:p>
          <a:p>
            <a:pPr marL="76200" indent="0">
              <a:buNone/>
            </a:pPr>
            <a:endParaRPr lang="en-US" dirty="0">
              <a:solidFill>
                <a:srgbClr val="8A0002"/>
              </a:solidFill>
              <a:latin typeface="Menlo" panose="020B0609030804020204" pitchFamily="49" charset="0"/>
            </a:endParaRPr>
          </a:p>
          <a:p>
            <a:pPr marL="76200" indent="0">
              <a:buNone/>
            </a:pPr>
            <a:endParaRPr lang="en-US" dirty="0">
              <a:solidFill>
                <a:srgbClr val="8A0002"/>
              </a:solidFill>
              <a:latin typeface="Menlo" panose="020B0609030804020204" pitchFamily="49" charset="0"/>
            </a:endParaRPr>
          </a:p>
          <a:p>
            <a:pPr marL="76200" indent="0">
              <a:buNone/>
            </a:pPr>
            <a:r>
              <a:rPr lang="en-US" dirty="0"/>
              <a:t>For </a:t>
            </a:r>
            <a:r>
              <a:rPr lang="en-US" dirty="0" err="1"/>
              <a:t>categoricals</a:t>
            </a:r>
            <a:r>
              <a:rPr lang="en-US" dirty="0"/>
              <a:t>:</a:t>
            </a:r>
          </a:p>
          <a:p>
            <a:pPr marL="76200" indent="0">
              <a:buNone/>
            </a:pP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{prefix}_</a:t>
            </a:r>
            <a:r>
              <a:rPr lang="en-US" b="0" i="0" dirty="0" err="1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entity_id</a:t>
            </a: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_{interval}_{quantity}_{value}_{metric}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182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Naming Conventions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dirty="0"/>
              <a:t>For aggregates:</a:t>
            </a:r>
          </a:p>
          <a:p>
            <a:pPr marL="76200" indent="0">
              <a:buNone/>
            </a:pP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{prefix}_</a:t>
            </a:r>
            <a:r>
              <a:rPr lang="en-US" b="0" i="0" dirty="0" err="1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entity_id</a:t>
            </a: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_{interval}_{quantity}_{metric}</a:t>
            </a:r>
          </a:p>
          <a:p>
            <a:pPr marL="76200" indent="0">
              <a:buNone/>
            </a:pPr>
            <a:endParaRPr lang="en-US" dirty="0">
              <a:solidFill>
                <a:srgbClr val="8A0002"/>
              </a:solidFill>
              <a:latin typeface="Menlo" panose="020B0609030804020204" pitchFamily="49" charset="0"/>
            </a:endParaRPr>
          </a:p>
          <a:p>
            <a:pPr marL="76200" indent="0">
              <a:buNone/>
            </a:pPr>
            <a:endParaRPr lang="en-US" dirty="0">
              <a:solidFill>
                <a:srgbClr val="8A0002"/>
              </a:solidFill>
              <a:latin typeface="Menlo" panose="020B0609030804020204" pitchFamily="49" charset="0"/>
            </a:endParaRPr>
          </a:p>
          <a:p>
            <a:pPr marL="76200" indent="0">
              <a:buNone/>
            </a:pPr>
            <a:r>
              <a:rPr lang="en-US" dirty="0"/>
              <a:t>For </a:t>
            </a:r>
            <a:r>
              <a:rPr lang="en-US" dirty="0" err="1"/>
              <a:t>categoricals</a:t>
            </a:r>
            <a:r>
              <a:rPr lang="en-US" dirty="0"/>
              <a:t>:</a:t>
            </a:r>
          </a:p>
          <a:p>
            <a:pPr marL="76200" indent="0">
              <a:buNone/>
            </a:pP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{prefix}_</a:t>
            </a:r>
            <a:r>
              <a:rPr lang="en-US" b="0" i="0" dirty="0" err="1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entity_id</a:t>
            </a: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_{interval}_{quantity}_{value}_{metric}</a:t>
            </a:r>
            <a:br>
              <a:rPr lang="en-US" dirty="0"/>
            </a:br>
            <a:endParaRPr lang="en-US" dirty="0"/>
          </a:p>
        </p:txBody>
      </p:sp>
      <p:sp>
        <p:nvSpPr>
          <p:cNvPr id="4" name="Google Shape;376;p32">
            <a:extLst>
              <a:ext uri="{FF2B5EF4-FFF2-40B4-BE49-F238E27FC236}">
                <a16:creationId xmlns:a16="http://schemas.microsoft.com/office/drawing/2014/main" id="{0861BD14-5019-3446-BB19-489B97803546}"/>
              </a:ext>
            </a:extLst>
          </p:cNvPr>
          <p:cNvSpPr txBox="1"/>
          <p:nvPr/>
        </p:nvSpPr>
        <p:spPr>
          <a:xfrm>
            <a:off x="5251837" y="5131783"/>
            <a:ext cx="3182158" cy="1129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Important note: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Even </a:t>
            </a:r>
            <a:r>
              <a:rPr lang="en" sz="2000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categoricals</a:t>
            </a:r>
            <a:r>
              <a:rPr lang="en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need to be aggregated over time!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" name="Google Shape;377;p32">
            <a:extLst>
              <a:ext uri="{FF2B5EF4-FFF2-40B4-BE49-F238E27FC236}">
                <a16:creationId xmlns:a16="http://schemas.microsoft.com/office/drawing/2014/main" id="{22750E78-1A72-D24F-9AE1-0FC392DACB40}"/>
              </a:ext>
            </a:extLst>
          </p:cNvPr>
          <p:cNvCxnSpPr>
            <a:cxnSpLocks/>
          </p:cNvCxnSpPr>
          <p:nvPr/>
        </p:nvCxnSpPr>
        <p:spPr>
          <a:xfrm flipH="1" flipV="1">
            <a:off x="4765638" y="4152452"/>
            <a:ext cx="523774" cy="1333631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964881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948B8-BA69-C99B-BAC9-CBEABDE7C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</a:t>
            </a:r>
            <a:r>
              <a:rPr lang="en-US" dirty="0" err="1"/>
              <a:t>Aggregaton</a:t>
            </a:r>
            <a:r>
              <a:rPr lang="en-US" dirty="0"/>
              <a:t> and Imputation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BAA06-231A-D9A3-D456-E52DF905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709433"/>
            <a:ext cx="11360700" cy="4555200"/>
          </a:xfrm>
        </p:spPr>
        <p:txBody>
          <a:bodyPr/>
          <a:lstStyle/>
          <a:p>
            <a:r>
              <a:rPr lang="en-US" dirty="0"/>
              <a:t>Aggregation functions available: 'min', 'max', 'sum', 'avg', '</a:t>
            </a:r>
            <a:r>
              <a:rPr lang="en-US" dirty="0" err="1"/>
              <a:t>stddev</a:t>
            </a:r>
            <a:r>
              <a:rPr lang="en-US" dirty="0"/>
              <a:t>' </a:t>
            </a:r>
          </a:p>
          <a:p>
            <a:endParaRPr lang="en-US" dirty="0"/>
          </a:p>
          <a:p>
            <a:r>
              <a:rPr lang="en-US" dirty="0"/>
              <a:t>Imputation options: need to be defined at least for each feature group. For </a:t>
            </a:r>
            <a:r>
              <a:rPr lang="en-US" dirty="0" err="1"/>
              <a:t>eacjh</a:t>
            </a:r>
            <a:r>
              <a:rPr lang="en-US" dirty="0"/>
              <a:t> feature group, there can be default imputation methods defined  for aggregate and categorical features, or at any level below that (for each  aggregation function or for each feature generated)</a:t>
            </a:r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Mean</a:t>
            </a:r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 err="1"/>
              <a:t>Zero_noflag</a:t>
            </a:r>
            <a:endParaRPr lang="en-US" dirty="0"/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Constant value</a:t>
            </a:r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Zero</a:t>
            </a:r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 err="1"/>
              <a:t>null_category</a:t>
            </a:r>
            <a:endParaRPr lang="en-US" dirty="0"/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 err="1"/>
              <a:t>binary_mode</a:t>
            </a:r>
            <a:endParaRPr lang="en-US" dirty="0"/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error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667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6A269-7D7C-5599-B408-3DF1E8ECA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Features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33D8B-4762-7029-EE8E-F61418B4C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Categorical features</a:t>
            </a:r>
          </a:p>
          <a:p>
            <a:pPr lvl="1"/>
            <a:r>
              <a:rPr lang="en-US" dirty="0"/>
              <a:t>Dummy for all values</a:t>
            </a:r>
          </a:p>
          <a:p>
            <a:pPr lvl="1"/>
            <a:r>
              <a:rPr lang="en-US" dirty="0"/>
              <a:t>Dummy for selected values</a:t>
            </a:r>
          </a:p>
          <a:p>
            <a:r>
              <a:rPr lang="en-US" dirty="0"/>
              <a:t>Continuous features – aggregates over the past X time</a:t>
            </a:r>
          </a:p>
          <a:p>
            <a:r>
              <a:rPr lang="en-US" dirty="0"/>
              <a:t>Special types of features</a:t>
            </a:r>
          </a:p>
          <a:p>
            <a:pPr lvl="1"/>
            <a:r>
              <a:rPr lang="en-US" dirty="0"/>
              <a:t>Age Feature</a:t>
            </a:r>
          </a:p>
          <a:p>
            <a:pPr lvl="1"/>
            <a:r>
              <a:rPr lang="en-US" dirty="0"/>
              <a:t>Days since last event (by type) – min</a:t>
            </a:r>
          </a:p>
          <a:p>
            <a:pPr lvl="1"/>
            <a:r>
              <a:rPr lang="en-US" dirty="0"/>
              <a:t>Days since first event (by type) – max</a:t>
            </a:r>
          </a:p>
          <a:p>
            <a:pPr lvl="1"/>
            <a:r>
              <a:rPr lang="en-US" dirty="0"/>
              <a:t>Days between events (by type) – min, max, avg, </a:t>
            </a:r>
            <a:r>
              <a:rPr lang="en-US" dirty="0" err="1"/>
              <a:t>stddev</a:t>
            </a:r>
            <a:r>
              <a:rPr lang="en-US" dirty="0"/>
              <a:t> </a:t>
            </a:r>
            <a:r>
              <a:rPr lang="en-US" sz="1200" dirty="0"/>
              <a:t>(</a:t>
            </a:r>
            <a:r>
              <a:rPr lang="en-US" sz="1200" dirty="0">
                <a:solidFill>
                  <a:srgbClr val="8A000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Days between inspection cases in San Jose</a:t>
            </a:r>
            <a:r>
              <a:rPr lang="en-US" sz="1200" dirty="0">
                <a:solidFill>
                  <a:srgbClr val="8A0002"/>
                </a:solidFill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30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42AF3-B175-3B24-0DEA-32DB6A95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Triage Detour</a:t>
            </a:r>
          </a:p>
        </p:txBody>
      </p:sp>
    </p:spTree>
    <p:extLst>
      <p:ext uri="{BB962C8B-B14F-4D97-AF65-F5344CB8AC3E}">
        <p14:creationId xmlns:p14="http://schemas.microsoft.com/office/powerpoint/2010/main" val="281897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Some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8A0002"/>
                </a:solidFill>
                <a:hlinkClick r:id="rId2"/>
              </a:rPr>
              <a:t>https://dssg.github.io/triage_cookbook/configure/features.html</a:t>
            </a:r>
            <a:endParaRPr lang="en-US" dirty="0">
              <a:solidFill>
                <a:srgbClr val="8A0002"/>
              </a:solidFill>
            </a:endParaRPr>
          </a:p>
          <a:p>
            <a:endParaRPr lang="en-US" dirty="0">
              <a:solidFill>
                <a:srgbClr val="8A0002"/>
              </a:solidFill>
            </a:endParaRPr>
          </a:p>
          <a:p>
            <a:r>
              <a:rPr lang="en-US" dirty="0">
                <a:solidFill>
                  <a:srgbClr val="8A0002"/>
                </a:solidFill>
                <a:hlinkClick r:id="rId3"/>
              </a:rPr>
              <a:t>Liver disease prediction project</a:t>
            </a:r>
            <a:endParaRPr lang="en-US" dirty="0">
              <a:solidFill>
                <a:srgbClr val="8A0002"/>
              </a:solidFill>
            </a:endParaRPr>
          </a:p>
          <a:p>
            <a:endParaRPr lang="en-US" dirty="0">
              <a:solidFill>
                <a:srgbClr val="8A0002"/>
              </a:solidFill>
            </a:endParaRPr>
          </a:p>
          <a:p>
            <a:r>
              <a:rPr lang="en-US" dirty="0">
                <a:solidFill>
                  <a:srgbClr val="8A0002"/>
                </a:solidFill>
                <a:hlinkClick r:id="rId4"/>
              </a:rPr>
              <a:t>Kidney disease prediction project</a:t>
            </a:r>
            <a:endParaRPr lang="en-US" dirty="0">
              <a:solidFill>
                <a:srgbClr val="8A0002"/>
              </a:solidFill>
            </a:endParaRPr>
          </a:p>
          <a:p>
            <a:endParaRPr lang="en-US" dirty="0">
              <a:solidFill>
                <a:srgbClr val="8A0002"/>
              </a:solidFill>
            </a:endParaRPr>
          </a:p>
          <a:p>
            <a:r>
              <a:rPr lang="en-US" dirty="0">
                <a:solidFill>
                  <a:srgbClr val="8A0002"/>
                </a:solidFill>
                <a:hlinkClick r:id="rId5"/>
              </a:rPr>
              <a:t>Homelessness prevention project</a:t>
            </a:r>
            <a:endParaRPr lang="en-US" dirty="0">
              <a:solidFill>
                <a:srgbClr val="8A0002"/>
              </a:solidFill>
            </a:endParaRPr>
          </a:p>
          <a:p>
            <a:endParaRPr lang="en-US" dirty="0">
              <a:solidFill>
                <a:srgbClr val="8A0002"/>
              </a:solidFill>
            </a:endParaRPr>
          </a:p>
          <a:p>
            <a:endParaRPr lang="en-US" dirty="0">
              <a:solidFill>
                <a:srgbClr val="8A00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156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Some Considerations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2"/>
            <a:ext cx="11360700" cy="4971743"/>
          </a:xfrm>
        </p:spPr>
        <p:txBody>
          <a:bodyPr/>
          <a:lstStyle/>
          <a:p>
            <a:r>
              <a:rPr lang="en-US" dirty="0"/>
              <a:t>No built-in way to do “most recent value” (need to pre-compute)</a:t>
            </a:r>
            <a:br>
              <a:rPr lang="en-US" dirty="0"/>
            </a:br>
            <a:endParaRPr lang="en-US" dirty="0"/>
          </a:p>
          <a:p>
            <a:r>
              <a:rPr lang="en-US" dirty="0"/>
              <a:t>Single/identical values still considered aggregates (can just take “max”)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Categoricals</a:t>
            </a:r>
            <a:r>
              <a:rPr lang="en-US" dirty="0"/>
              <a:t> get aggregated, too (one-hot encoded first)</a:t>
            </a:r>
            <a:br>
              <a:rPr lang="en-US" dirty="0"/>
            </a:br>
            <a:endParaRPr lang="en-US" dirty="0"/>
          </a:p>
          <a:p>
            <a:r>
              <a:rPr lang="en-US" dirty="0"/>
              <a:t>Postgres column length limits / truncation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specify imputation strategy for all features (can do at aggregate-level)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want to pre-compute especially computationally expensive features</a:t>
            </a:r>
          </a:p>
        </p:txBody>
      </p:sp>
    </p:spTree>
    <p:extLst>
      <p:ext uri="{BB962C8B-B14F-4D97-AF65-F5344CB8AC3E}">
        <p14:creationId xmlns:p14="http://schemas.microsoft.com/office/powerpoint/2010/main" val="186906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PRESENTATION_ID" val="85dea1e7-201f-4264-8231-e662824d1cb9"/>
  <p:tag name="SLIDO_EVENT_UUID" val="4ee70ca1-e1e6-4271-9fce-4efcf7d701cb"/>
  <p:tag name="SLIDO_EVENT_SECTION_UUID" val="4e6b9f65-e842-4d53-9e0b-c4f65d721159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4631</TotalTime>
  <Words>1931</Words>
  <Application>Microsoft Macintosh PowerPoint</Application>
  <PresentationFormat>Widescreen</PresentationFormat>
  <Paragraphs>307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Courier New</vt:lpstr>
      <vt:lpstr>Menlo</vt:lpstr>
      <vt:lpstr>Wingdings</vt:lpstr>
      <vt:lpstr>Simple Light</vt:lpstr>
      <vt:lpstr>PowerPoint Presentation</vt:lpstr>
      <vt:lpstr>PowerPoint Presentation</vt:lpstr>
      <vt:lpstr>Reminders</vt:lpstr>
      <vt:lpstr>Plan for the week</vt:lpstr>
      <vt:lpstr>Before we start: How many feature columns does this make? </vt:lpstr>
      <vt:lpstr>40? </vt:lpstr>
      <vt:lpstr>There are no static features</vt:lpstr>
      <vt:lpstr>Even age is an aggregate</vt:lpstr>
      <vt:lpstr>Anatomy of a block</vt:lpstr>
      <vt:lpstr>Triage will create feature names automatically</vt:lpstr>
      <vt:lpstr>Imputations</vt:lpstr>
      <vt:lpstr>Some recipes</vt:lpstr>
      <vt:lpstr>An example</vt:lpstr>
      <vt:lpstr>You can see feature values in the database (and compute  manually to check)</vt:lpstr>
      <vt:lpstr>Features in triage</vt:lpstr>
      <vt:lpstr>Features in triage</vt:lpstr>
      <vt:lpstr>Features in triage – aggregate features</vt:lpstr>
      <vt:lpstr>Features in triage: Categorical features</vt:lpstr>
      <vt:lpstr>Features in triage: Naming Conventions</vt:lpstr>
      <vt:lpstr>Features in triage: Naming Conventions</vt:lpstr>
      <vt:lpstr>Features in triage: Aggregaton and Imputation</vt:lpstr>
      <vt:lpstr>Common Features</vt:lpstr>
      <vt:lpstr>Triage Detour</vt:lpstr>
      <vt:lpstr>Features in triage: Some Examples</vt:lpstr>
      <vt:lpstr>Features in triage: Some Considerations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Ghani Rayid</cp:lastModifiedBy>
  <cp:revision>64</cp:revision>
  <dcterms:created xsi:type="dcterms:W3CDTF">2020-01-14T19:43:43Z</dcterms:created>
  <dcterms:modified xsi:type="dcterms:W3CDTF">2026-10-20T14:52:23Z</dcterms:modified>
</cp:coreProperties>
</file>