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498" r:id="rId3"/>
    <p:sldId id="259" r:id="rId4"/>
    <p:sldId id="323" r:id="rId5"/>
    <p:sldId id="618" r:id="rId6"/>
    <p:sldId id="614" r:id="rId7"/>
    <p:sldId id="607" r:id="rId8"/>
    <p:sldId id="331" r:id="rId9"/>
    <p:sldId id="592" r:id="rId10"/>
    <p:sldId id="609" r:id="rId11"/>
    <p:sldId id="610" r:id="rId12"/>
    <p:sldId id="611" r:id="rId13"/>
    <p:sldId id="613" r:id="rId14"/>
    <p:sldId id="612" r:id="rId15"/>
    <p:sldId id="619" r:id="rId16"/>
    <p:sldId id="272" r:id="rId17"/>
    <p:sldId id="487" r:id="rId18"/>
    <p:sldId id="273" r:id="rId19"/>
    <p:sldId id="489" r:id="rId20"/>
    <p:sldId id="275" r:id="rId21"/>
    <p:sldId id="276" r:id="rId22"/>
    <p:sldId id="615" r:id="rId23"/>
    <p:sldId id="617" r:id="rId24"/>
  </p:sldIdLst>
  <p:sldSz cx="12192000" cy="6858000"/>
  <p:notesSz cx="6858000" cy="9144000"/>
  <p:custDataLst>
    <p:tags r:id="rId26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9" roundtripDataSignature="AMtx7mgWqGpmJnm2LhSO/E7EgiMMs26K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1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37"/>
    <p:restoredTop sz="93082"/>
  </p:normalViewPr>
  <p:slideViewPr>
    <p:cSldViewPr snapToGrid="0" snapToObjects="1">
      <p:cViewPr varScale="1">
        <p:scale>
          <a:sx n="106" d="100"/>
          <a:sy n="106" d="100"/>
        </p:scale>
        <p:origin x="20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49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FB0F4E-6967-3B44-A32F-E8B1C7AE98D5}" type="doc">
      <dgm:prSet loTypeId="urn:microsoft.com/office/officeart/2005/8/layout/process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5350DEC-25F7-F240-A4BF-3A92E80C52F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Scope</a:t>
          </a:r>
        </a:p>
      </dgm:t>
    </dgm:pt>
    <dgm:pt modelId="{965794C1-5767-E94D-8105-ED104B4D33E2}" type="parTrans" cxnId="{81D07A23-EA35-C94F-81FA-E72150079877}">
      <dgm:prSet/>
      <dgm:spPr/>
      <dgm:t>
        <a:bodyPr/>
        <a:lstStyle/>
        <a:p>
          <a:endParaRPr lang="en-US"/>
        </a:p>
      </dgm:t>
    </dgm:pt>
    <dgm:pt modelId="{BAC284C6-3986-1C48-93AC-8FEBC662ECEE}" type="sibTrans" cxnId="{81D07A23-EA35-C94F-81FA-E72150079877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4F2509E8-87E6-2347-B926-EB9BDDECA6FD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B4B1EEE1-8225-A643-B681-A7F3FC14ECAD}" type="parTrans" cxnId="{9BF83777-08E0-6140-9D35-BF7D8AF8A067}">
      <dgm:prSet/>
      <dgm:spPr/>
      <dgm:t>
        <a:bodyPr/>
        <a:lstStyle/>
        <a:p>
          <a:endParaRPr lang="en-US"/>
        </a:p>
      </dgm:t>
    </dgm:pt>
    <dgm:pt modelId="{748D4455-259E-4245-ADD2-8DDAC2A60773}" type="sibTrans" cxnId="{9BF83777-08E0-6140-9D35-BF7D8AF8A067}">
      <dgm:prSet/>
      <dgm:spPr/>
      <dgm:t>
        <a:bodyPr/>
        <a:lstStyle/>
        <a:p>
          <a:endParaRPr lang="en-US"/>
        </a:p>
      </dgm:t>
    </dgm:pt>
    <dgm:pt modelId="{7B079A50-DF5E-0A4C-9491-2FBAFC0F785B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Exploration</a:t>
          </a:r>
        </a:p>
      </dgm:t>
    </dgm:pt>
    <dgm:pt modelId="{BA902E5D-518F-0749-86BA-04AA510BA959}" type="parTrans" cxnId="{A454DBA0-21A9-3941-9DF2-4DD870F537A3}">
      <dgm:prSet/>
      <dgm:spPr/>
      <dgm:t>
        <a:bodyPr/>
        <a:lstStyle/>
        <a:p>
          <a:endParaRPr lang="en-US"/>
        </a:p>
      </dgm:t>
    </dgm:pt>
    <dgm:pt modelId="{00735B98-C924-5743-B429-DBBBDEA50165}" type="sibTrans" cxnId="{A454DBA0-21A9-3941-9DF2-4DD870F537A3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EB4866D8-1266-8945-89C4-F4CD4F9D8A6F}">
      <dgm:prSet phldrT="[Text]"/>
      <dgm:spPr/>
      <dgm:t>
        <a:bodyPr/>
        <a:lstStyle/>
        <a:p>
          <a:r>
            <a:rPr lang="en-US" dirty="0"/>
            <a:t>Modeling</a:t>
          </a:r>
        </a:p>
      </dgm:t>
    </dgm:pt>
    <dgm:pt modelId="{4276625C-E1F0-F840-90D6-CE76DDBB799C}" type="parTrans" cxnId="{A1CEA2E5-F1DD-EF48-A85B-4A04D4565509}">
      <dgm:prSet/>
      <dgm:spPr/>
      <dgm:t>
        <a:bodyPr/>
        <a:lstStyle/>
        <a:p>
          <a:endParaRPr lang="en-US"/>
        </a:p>
      </dgm:t>
    </dgm:pt>
    <dgm:pt modelId="{206E47A8-99B6-484A-AD35-04DCB9238B9B}" type="sibTrans" cxnId="{A1CEA2E5-F1DD-EF48-A85B-4A04D4565509}">
      <dgm:prSet/>
      <dgm:spPr/>
      <dgm:t>
        <a:bodyPr/>
        <a:lstStyle/>
        <a:p>
          <a:endParaRPr lang="en-US"/>
        </a:p>
      </dgm:t>
    </dgm:pt>
    <dgm:pt modelId="{F9BD6EF9-8382-F144-B9CD-FB838C6C03F9}">
      <dgm:prSet phldrT="[Text]"/>
      <dgm:spPr/>
      <dgm:t>
        <a:bodyPr/>
        <a:lstStyle/>
        <a:p>
          <a:r>
            <a:rPr lang="en-US" dirty="0"/>
            <a:t>Get Data</a:t>
          </a:r>
        </a:p>
      </dgm:t>
    </dgm:pt>
    <dgm:pt modelId="{137D12B5-70FE-6847-BD89-CA99FC0D41AD}" type="parTrans" cxnId="{890194DD-304B-C447-9AF3-AFAE634C6D43}">
      <dgm:prSet/>
      <dgm:spPr/>
      <dgm:t>
        <a:bodyPr/>
        <a:lstStyle/>
        <a:p>
          <a:endParaRPr lang="en-US"/>
        </a:p>
      </dgm:t>
    </dgm:pt>
    <dgm:pt modelId="{49EC0DFE-61E7-374D-A1BD-7617E9E9166B}" type="sibTrans" cxnId="{890194DD-304B-C447-9AF3-AFAE634C6D43}">
      <dgm:prSet/>
      <dgm:spPr/>
      <dgm:t>
        <a:bodyPr/>
        <a:lstStyle/>
        <a:p>
          <a:endParaRPr lang="en-US"/>
        </a:p>
      </dgm:t>
    </dgm:pt>
    <dgm:pt modelId="{C8AF58C4-450C-0C4C-83CB-1474D3ADA25F}">
      <dgm:prSet phldrT="[Text]"/>
      <dgm:spPr/>
      <dgm:t>
        <a:bodyPr/>
        <a:lstStyle/>
        <a:p>
          <a:r>
            <a:rPr lang="en-US" dirty="0"/>
            <a:t>Store Data</a:t>
          </a:r>
        </a:p>
      </dgm:t>
    </dgm:pt>
    <dgm:pt modelId="{DEBC2A1C-65D7-5E43-945C-60BBA4631011}" type="parTrans" cxnId="{43B9E771-FA74-B642-9EED-7FE4A7CDF11A}">
      <dgm:prSet/>
      <dgm:spPr/>
      <dgm:t>
        <a:bodyPr/>
        <a:lstStyle/>
        <a:p>
          <a:endParaRPr lang="en-US"/>
        </a:p>
      </dgm:t>
    </dgm:pt>
    <dgm:pt modelId="{51773514-44C5-134E-A69D-D30DCA75AB37}" type="sibTrans" cxnId="{43B9E771-FA74-B642-9EED-7FE4A7CDF11A}">
      <dgm:prSet/>
      <dgm:spPr/>
      <dgm:t>
        <a:bodyPr/>
        <a:lstStyle/>
        <a:p>
          <a:endParaRPr lang="en-US"/>
        </a:p>
      </dgm:t>
    </dgm:pt>
    <dgm:pt modelId="{761579F4-10DF-F244-9532-25DEF4807D83}">
      <dgm:prSet phldrT="[Text]"/>
      <dgm:spPr/>
      <dgm:t>
        <a:bodyPr/>
        <a:lstStyle/>
        <a:p>
          <a:r>
            <a:rPr lang="en-US" dirty="0"/>
            <a:t>Link Data</a:t>
          </a:r>
        </a:p>
      </dgm:t>
    </dgm:pt>
    <dgm:pt modelId="{4C55FAFB-140B-EA49-9492-2DC8E373D8C0}" type="parTrans" cxnId="{445B7ADC-F7C5-5046-9BEE-3618E0EEE919}">
      <dgm:prSet/>
      <dgm:spPr/>
      <dgm:t>
        <a:bodyPr/>
        <a:lstStyle/>
        <a:p>
          <a:endParaRPr lang="en-US"/>
        </a:p>
      </dgm:t>
    </dgm:pt>
    <dgm:pt modelId="{3543ED0F-366F-8D44-8E9F-A843D81464D5}" type="sibTrans" cxnId="{445B7ADC-F7C5-5046-9BEE-3618E0EEE919}">
      <dgm:prSet/>
      <dgm:spPr/>
      <dgm:t>
        <a:bodyPr/>
        <a:lstStyle/>
        <a:p>
          <a:endParaRPr lang="en-US"/>
        </a:p>
      </dgm:t>
    </dgm:pt>
    <dgm:pt modelId="{5FE83F24-F694-6A4B-99C0-78300CB546E1}">
      <dgm:prSet phldrT="[Text]"/>
      <dgm:spPr/>
      <dgm:t>
        <a:bodyPr/>
        <a:lstStyle/>
        <a:p>
          <a:r>
            <a:rPr lang="en-US" dirty="0"/>
            <a:t>Rows</a:t>
          </a:r>
        </a:p>
      </dgm:t>
    </dgm:pt>
    <dgm:pt modelId="{E15C2973-AC33-0145-8745-682DFB76DED0}" type="parTrans" cxnId="{ED970163-ECEE-D849-9B40-616074ECBD3F}">
      <dgm:prSet/>
      <dgm:spPr/>
      <dgm:t>
        <a:bodyPr/>
        <a:lstStyle/>
        <a:p>
          <a:endParaRPr lang="en-US"/>
        </a:p>
      </dgm:t>
    </dgm:pt>
    <dgm:pt modelId="{A1EBC4F8-774A-B045-880A-03E7D798D46B}" type="sibTrans" cxnId="{ED970163-ECEE-D849-9B40-616074ECBD3F}">
      <dgm:prSet/>
      <dgm:spPr/>
      <dgm:t>
        <a:bodyPr/>
        <a:lstStyle/>
        <a:p>
          <a:endParaRPr lang="en-US"/>
        </a:p>
      </dgm:t>
    </dgm:pt>
    <dgm:pt modelId="{471C43CE-832D-774D-BB7A-57512EFB5879}">
      <dgm:prSet phldrT="[Text]"/>
      <dgm:spPr/>
      <dgm:t>
        <a:bodyPr/>
        <a:lstStyle/>
        <a:p>
          <a:r>
            <a:rPr lang="en-US" dirty="0"/>
            <a:t>Features</a:t>
          </a:r>
        </a:p>
      </dgm:t>
    </dgm:pt>
    <dgm:pt modelId="{C2B9F4EE-A410-1B4C-9D53-DB22DB03D31F}" type="parTrans" cxnId="{E7042CE6-A233-CB47-A6F5-D0D71F329C45}">
      <dgm:prSet/>
      <dgm:spPr/>
      <dgm:t>
        <a:bodyPr/>
        <a:lstStyle/>
        <a:p>
          <a:endParaRPr lang="en-US"/>
        </a:p>
      </dgm:t>
    </dgm:pt>
    <dgm:pt modelId="{DE50C641-CD08-A846-B7EB-02241BA70688}" type="sibTrans" cxnId="{E7042CE6-A233-CB47-A6F5-D0D71F329C45}">
      <dgm:prSet/>
      <dgm:spPr/>
      <dgm:t>
        <a:bodyPr/>
        <a:lstStyle/>
        <a:p>
          <a:endParaRPr lang="en-US"/>
        </a:p>
      </dgm:t>
    </dgm:pt>
    <dgm:pt modelId="{6E882DEC-3034-E942-B5AA-2835D77DD5C8}">
      <dgm:prSet phldrT="[Text]"/>
      <dgm:spPr/>
      <dgm:t>
        <a:bodyPr/>
        <a:lstStyle/>
        <a:p>
          <a:r>
            <a:rPr lang="en-US" dirty="0"/>
            <a:t>Labels</a:t>
          </a:r>
        </a:p>
      </dgm:t>
    </dgm:pt>
    <dgm:pt modelId="{11E32BAA-4A06-9844-B381-3F8D7D686934}" type="parTrans" cxnId="{9A8098B2-9CE9-D942-9547-38EF361DD3D4}">
      <dgm:prSet/>
      <dgm:spPr/>
      <dgm:t>
        <a:bodyPr/>
        <a:lstStyle/>
        <a:p>
          <a:endParaRPr lang="en-US"/>
        </a:p>
      </dgm:t>
    </dgm:pt>
    <dgm:pt modelId="{DE8B183B-7E7F-5749-9A67-A6C365A09A85}" type="sibTrans" cxnId="{9A8098B2-9CE9-D942-9547-38EF361DD3D4}">
      <dgm:prSet/>
      <dgm:spPr/>
      <dgm:t>
        <a:bodyPr/>
        <a:lstStyle/>
        <a:p>
          <a:endParaRPr lang="en-US"/>
        </a:p>
      </dgm:t>
    </dgm:pt>
    <dgm:pt modelId="{AE199458-77CF-8440-8970-F024006EA22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Model Selection</a:t>
          </a:r>
        </a:p>
      </dgm:t>
    </dgm:pt>
    <dgm:pt modelId="{8FD87771-F4E1-DC47-B38A-8EDD08A5C725}" type="parTrans" cxnId="{8497B9D0-5691-E848-8EE3-C51BC656F8B1}">
      <dgm:prSet/>
      <dgm:spPr/>
      <dgm:t>
        <a:bodyPr/>
        <a:lstStyle/>
        <a:p>
          <a:endParaRPr lang="en-US"/>
        </a:p>
      </dgm:t>
    </dgm:pt>
    <dgm:pt modelId="{89DBDFDC-5EB5-0B49-A8D0-DB22ECB982AF}" type="sibTrans" cxnId="{8497B9D0-5691-E848-8EE3-C51BC656F8B1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86AA592B-D489-5D4D-93FE-79A538493DA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Train-Test Splits</a:t>
          </a:r>
        </a:p>
      </dgm:t>
    </dgm:pt>
    <dgm:pt modelId="{06E1BE15-F8C7-9C4D-A90E-557728BBB1D3}" type="parTrans" cxnId="{09F5B15E-E1AD-2E4A-AFF2-C91E75C311A9}">
      <dgm:prSet/>
      <dgm:spPr/>
      <dgm:t>
        <a:bodyPr/>
        <a:lstStyle/>
        <a:p>
          <a:endParaRPr lang="en-US"/>
        </a:p>
      </dgm:t>
    </dgm:pt>
    <dgm:pt modelId="{9EB8E24C-CDF4-7B49-8A25-38E38E64AA9F}" type="sibTrans" cxnId="{09F5B15E-E1AD-2E4A-AFF2-C91E75C311A9}">
      <dgm:prSet/>
      <dgm:spPr/>
      <dgm:t>
        <a:bodyPr/>
        <a:lstStyle/>
        <a:p>
          <a:endParaRPr lang="en-US"/>
        </a:p>
      </dgm:t>
    </dgm:pt>
    <dgm:pt modelId="{69F25C00-F7E1-8B47-8544-B81240B6C7F2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Performance Metrics</a:t>
          </a:r>
        </a:p>
      </dgm:t>
    </dgm:pt>
    <dgm:pt modelId="{258EB4FC-8DB3-204B-AE19-757E57DBF8E2}" type="parTrans" cxnId="{FC1AC939-5A01-D84B-8800-0E045D0F93C8}">
      <dgm:prSet/>
      <dgm:spPr/>
      <dgm:t>
        <a:bodyPr/>
        <a:lstStyle/>
        <a:p>
          <a:endParaRPr lang="en-US"/>
        </a:p>
      </dgm:t>
    </dgm:pt>
    <dgm:pt modelId="{2C4AF3F2-4BEF-1E41-A9DC-C2CCA7D68218}" type="sibTrans" cxnId="{FC1AC939-5A01-D84B-8800-0E045D0F93C8}">
      <dgm:prSet/>
      <dgm:spPr/>
      <dgm:t>
        <a:bodyPr/>
        <a:lstStyle/>
        <a:p>
          <a:endParaRPr lang="en-US"/>
        </a:p>
      </dgm:t>
    </dgm:pt>
    <dgm:pt modelId="{882FED25-8C48-F941-A0FE-6B2DFF5CD464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Model Interpretation</a:t>
          </a:r>
        </a:p>
      </dgm:t>
    </dgm:pt>
    <dgm:pt modelId="{B419AD8C-EBD7-5443-9C93-E4B849DE07B6}" type="parTrans" cxnId="{467F9BED-D392-3940-B061-1699282DB62A}">
      <dgm:prSet/>
      <dgm:spPr/>
      <dgm:t>
        <a:bodyPr/>
        <a:lstStyle/>
        <a:p>
          <a:endParaRPr lang="en-US"/>
        </a:p>
      </dgm:t>
    </dgm:pt>
    <dgm:pt modelId="{030A6B87-CA32-C340-A552-365F7A05C57F}" type="sibTrans" cxnId="{467F9BED-D392-3940-B061-1699282DB62A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60FEA49A-52E5-FB49-B9D7-919B8E8D64F4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Entities</a:t>
          </a:r>
        </a:p>
      </dgm:t>
    </dgm:pt>
    <dgm:pt modelId="{7E8F7D45-586B-A641-B509-72E0E3DB9800}" type="parTrans" cxnId="{B650C331-3E4A-9142-9766-ADC1499BB1FB}">
      <dgm:prSet/>
      <dgm:spPr/>
      <dgm:t>
        <a:bodyPr/>
        <a:lstStyle/>
        <a:p>
          <a:endParaRPr lang="en-US"/>
        </a:p>
      </dgm:t>
    </dgm:pt>
    <dgm:pt modelId="{E893C522-81CE-8546-BA58-AAD1F1CCD417}" type="sibTrans" cxnId="{B650C331-3E4A-9142-9766-ADC1499BB1FB}">
      <dgm:prSet/>
      <dgm:spPr/>
      <dgm:t>
        <a:bodyPr/>
        <a:lstStyle/>
        <a:p>
          <a:endParaRPr lang="en-US"/>
        </a:p>
      </dgm:t>
    </dgm:pt>
    <dgm:pt modelId="{8933D80B-03CB-154C-805F-13221DB1B82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temporal</a:t>
          </a:r>
        </a:p>
      </dgm:t>
    </dgm:pt>
    <dgm:pt modelId="{05F6BE08-6836-6D4D-951F-A258F2E08662}" type="parTrans" cxnId="{01877F06-0601-234E-B04A-2AADE4C2D154}">
      <dgm:prSet/>
      <dgm:spPr/>
      <dgm:t>
        <a:bodyPr/>
        <a:lstStyle/>
        <a:p>
          <a:endParaRPr lang="en-US"/>
        </a:p>
      </dgm:t>
    </dgm:pt>
    <dgm:pt modelId="{59F6EB62-364A-E44D-A61C-CEA12AA8589C}" type="sibTrans" cxnId="{01877F06-0601-234E-B04A-2AADE4C2D154}">
      <dgm:prSet/>
      <dgm:spPr/>
      <dgm:t>
        <a:bodyPr/>
        <a:lstStyle/>
        <a:p>
          <a:endParaRPr lang="en-US"/>
        </a:p>
      </dgm:t>
    </dgm:pt>
    <dgm:pt modelId="{B1557D1B-A1F8-FC4B-B50D-EA46AEAC83E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Spatial</a:t>
          </a:r>
        </a:p>
      </dgm:t>
    </dgm:pt>
    <dgm:pt modelId="{301BEF8E-62FD-F942-ABEC-722E78A30EAC}" type="parTrans" cxnId="{0D418D49-B127-3C44-AF37-A060A5F8F42E}">
      <dgm:prSet/>
      <dgm:spPr/>
      <dgm:t>
        <a:bodyPr/>
        <a:lstStyle/>
        <a:p>
          <a:endParaRPr lang="en-US"/>
        </a:p>
      </dgm:t>
    </dgm:pt>
    <dgm:pt modelId="{76EC83BA-130D-EA44-8EE3-6264D4A2F0C7}" type="sibTrans" cxnId="{0D418D49-B127-3C44-AF37-A060A5F8F42E}">
      <dgm:prSet/>
      <dgm:spPr/>
      <dgm:t>
        <a:bodyPr/>
        <a:lstStyle/>
        <a:p>
          <a:endParaRPr lang="en-US"/>
        </a:p>
      </dgm:t>
    </dgm:pt>
    <dgm:pt modelId="{DDAC47D6-F859-4340-B28C-6D49EE097740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…</a:t>
          </a:r>
        </a:p>
      </dgm:t>
    </dgm:pt>
    <dgm:pt modelId="{5B556703-BE01-8848-BE27-5969CF3D2B5D}" type="parTrans" cxnId="{B5AA2D8B-61D5-DB43-8D06-4875A7EB0CBD}">
      <dgm:prSet/>
      <dgm:spPr/>
      <dgm:t>
        <a:bodyPr/>
        <a:lstStyle/>
        <a:p>
          <a:endParaRPr lang="en-US"/>
        </a:p>
      </dgm:t>
    </dgm:pt>
    <dgm:pt modelId="{0A2D5029-F7E5-6C47-9CF0-D5505B2F8FFB}" type="sibTrans" cxnId="{B5AA2D8B-61D5-DB43-8D06-4875A7EB0CBD}">
      <dgm:prSet/>
      <dgm:spPr/>
      <dgm:t>
        <a:bodyPr/>
        <a:lstStyle/>
        <a:p>
          <a:endParaRPr lang="en-US"/>
        </a:p>
      </dgm:t>
    </dgm:pt>
    <dgm:pt modelId="{4861F807-1580-8C4F-9C33-66D2EDE9ABAD}">
      <dgm:prSet phldrT="[Text]"/>
      <dgm:spPr/>
      <dgm:t>
        <a:bodyPr/>
        <a:lstStyle/>
        <a:p>
          <a:r>
            <a:rPr lang="en-US" dirty="0"/>
            <a:t>Models</a:t>
          </a:r>
        </a:p>
      </dgm:t>
    </dgm:pt>
    <dgm:pt modelId="{8CC078C6-7EFD-9A46-B445-021F345DCF5A}" type="parTrans" cxnId="{881C745A-6BF5-1846-9762-D162446F8EE8}">
      <dgm:prSet/>
      <dgm:spPr/>
      <dgm:t>
        <a:bodyPr/>
        <a:lstStyle/>
        <a:p>
          <a:endParaRPr lang="en-US"/>
        </a:p>
      </dgm:t>
    </dgm:pt>
    <dgm:pt modelId="{5D77E747-1467-6249-A64A-E8E192C48D64}" type="sibTrans" cxnId="{881C745A-6BF5-1846-9762-D162446F8EE8}">
      <dgm:prSet/>
      <dgm:spPr/>
      <dgm:t>
        <a:bodyPr/>
        <a:lstStyle/>
        <a:p>
          <a:endParaRPr lang="en-US"/>
        </a:p>
      </dgm:t>
    </dgm:pt>
    <dgm:pt modelId="{917501D8-12A6-0D43-82EB-9B8BF9A095D6}">
      <dgm:prSet phldrT="[Text]"/>
      <dgm:spPr/>
      <dgm:t>
        <a:bodyPr/>
        <a:lstStyle/>
        <a:p>
          <a:r>
            <a:rPr lang="en-US" dirty="0"/>
            <a:t>Dealing with Bias and Fairness</a:t>
          </a:r>
        </a:p>
      </dgm:t>
    </dgm:pt>
    <dgm:pt modelId="{2189082E-6C82-944A-BE92-D9BC72270382}" type="parTrans" cxnId="{0E3C2485-CAF8-434B-89F0-893517E042E7}">
      <dgm:prSet/>
      <dgm:spPr/>
      <dgm:t>
        <a:bodyPr/>
        <a:lstStyle/>
        <a:p>
          <a:endParaRPr lang="en-US"/>
        </a:p>
      </dgm:t>
    </dgm:pt>
    <dgm:pt modelId="{04D5671A-AE7F-BD4E-9B86-A6A6425F59A8}" type="sibTrans" cxnId="{0E3C2485-CAF8-434B-89F0-893517E042E7}">
      <dgm:prSet/>
      <dgm:spPr/>
      <dgm:t>
        <a:bodyPr/>
        <a:lstStyle/>
        <a:p>
          <a:endParaRPr lang="en-US"/>
        </a:p>
      </dgm:t>
    </dgm:pt>
    <dgm:pt modelId="{1F12B085-E167-9940-8DCF-A46224752E8F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Field Trial Design</a:t>
          </a:r>
        </a:p>
      </dgm:t>
    </dgm:pt>
    <dgm:pt modelId="{7A893FC9-C7B2-A646-8934-DEE2F8F265BA}" type="parTrans" cxnId="{87E2372F-44B8-7346-94AD-1B6CD49001EC}">
      <dgm:prSet/>
      <dgm:spPr/>
      <dgm:t>
        <a:bodyPr/>
        <a:lstStyle/>
        <a:p>
          <a:endParaRPr lang="en-US"/>
        </a:p>
      </dgm:t>
    </dgm:pt>
    <dgm:pt modelId="{59E7433E-EA1A-A445-8F72-1DCCEC9CF854}" type="sibTrans" cxnId="{87E2372F-44B8-7346-94AD-1B6CD49001EC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4300FFA5-0FE1-0644-9B26-EF0EC29D2E58}">
      <dgm:prSet phldrT="[Text]"/>
      <dgm:spPr/>
      <dgm:t>
        <a:bodyPr/>
        <a:lstStyle/>
        <a:p>
          <a:r>
            <a:rPr lang="en-US" dirty="0"/>
            <a:t>Deployment</a:t>
          </a:r>
        </a:p>
      </dgm:t>
    </dgm:pt>
    <dgm:pt modelId="{CD73BF7D-329F-4F42-9B2D-1C22A52FFC9D}" type="parTrans" cxnId="{E9A0EB78-92A5-5E4E-8437-0C6B9359762F}">
      <dgm:prSet/>
      <dgm:spPr/>
      <dgm:t>
        <a:bodyPr/>
        <a:lstStyle/>
        <a:p>
          <a:endParaRPr lang="en-US"/>
        </a:p>
      </dgm:t>
    </dgm:pt>
    <dgm:pt modelId="{2C4637A3-9257-AA41-A5B8-B87451C5F477}" type="sibTrans" cxnId="{E9A0EB78-92A5-5E4E-8437-0C6B9359762F}">
      <dgm:prSet/>
      <dgm:spPr/>
      <dgm:t>
        <a:bodyPr/>
        <a:lstStyle/>
        <a:p>
          <a:endParaRPr lang="en-US"/>
        </a:p>
      </dgm:t>
    </dgm:pt>
    <dgm:pt modelId="{B86E1618-0E2D-E84D-BCEB-2453703211F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Monitoring</a:t>
          </a:r>
        </a:p>
      </dgm:t>
    </dgm:pt>
    <dgm:pt modelId="{4EFD42D0-7098-564F-980C-3F3CECAA5410}" type="parTrans" cxnId="{BE324233-F9AC-DC43-A89C-3F7FD9B5D466}">
      <dgm:prSet/>
      <dgm:spPr/>
      <dgm:t>
        <a:bodyPr/>
        <a:lstStyle/>
        <a:p>
          <a:endParaRPr lang="en-US"/>
        </a:p>
      </dgm:t>
    </dgm:pt>
    <dgm:pt modelId="{877FBD8C-7A3B-5E45-8830-1FEAB09A55C5}" type="sibTrans" cxnId="{BE324233-F9AC-DC43-A89C-3F7FD9B5D466}">
      <dgm:prSet/>
      <dgm:spPr/>
      <dgm:t>
        <a:bodyPr/>
        <a:lstStyle/>
        <a:p>
          <a:endParaRPr lang="en-US"/>
        </a:p>
      </dgm:t>
    </dgm:pt>
    <dgm:pt modelId="{63B03111-9832-1646-BDF4-5D9B749EF79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Goals, Actions, Data, Analysis, Ethics</a:t>
          </a:r>
        </a:p>
      </dgm:t>
    </dgm:pt>
    <dgm:pt modelId="{1C812E3F-39E1-CF47-BBBD-159FAEC5C786}" type="parTrans" cxnId="{9F4BBA63-304C-604B-A391-58E4720B5BE5}">
      <dgm:prSet/>
      <dgm:spPr/>
      <dgm:t>
        <a:bodyPr/>
        <a:lstStyle/>
        <a:p>
          <a:endParaRPr lang="en-US"/>
        </a:p>
      </dgm:t>
    </dgm:pt>
    <dgm:pt modelId="{702B8123-1BB3-E349-AB4A-1A9D41698317}" type="sibTrans" cxnId="{9F4BBA63-304C-604B-A391-58E4720B5BE5}">
      <dgm:prSet/>
      <dgm:spPr/>
      <dgm:t>
        <a:bodyPr/>
        <a:lstStyle/>
        <a:p>
          <a:endParaRPr lang="en-US"/>
        </a:p>
      </dgm:t>
    </dgm:pt>
    <dgm:pt modelId="{CBF254FA-D4E0-B74E-A18D-AE53AEBD67CD}" type="pres">
      <dgm:prSet presAssocID="{E9FB0F4E-6967-3B44-A32F-E8B1C7AE98D5}" presName="diagram" presStyleCnt="0">
        <dgm:presLayoutVars>
          <dgm:dir/>
          <dgm:resizeHandles val="exact"/>
        </dgm:presLayoutVars>
      </dgm:prSet>
      <dgm:spPr/>
    </dgm:pt>
    <dgm:pt modelId="{B4D5E3D8-47D8-1A4C-9387-6DE60324DF6F}" type="pres">
      <dgm:prSet presAssocID="{75350DEC-25F7-F240-A4BF-3A92E80C52F5}" presName="node" presStyleLbl="node1" presStyleIdx="0" presStyleCnt="10">
        <dgm:presLayoutVars>
          <dgm:bulletEnabled val="1"/>
        </dgm:presLayoutVars>
      </dgm:prSet>
      <dgm:spPr/>
    </dgm:pt>
    <dgm:pt modelId="{A58869D2-B78E-DD40-ACB3-9F052F33CBCE}" type="pres">
      <dgm:prSet presAssocID="{BAC284C6-3986-1C48-93AC-8FEBC662ECEE}" presName="sibTrans" presStyleLbl="sibTrans2D1" presStyleIdx="0" presStyleCnt="9"/>
      <dgm:spPr/>
    </dgm:pt>
    <dgm:pt modelId="{814C8FA7-CFA6-FA42-8BC8-CD119ED58623}" type="pres">
      <dgm:prSet presAssocID="{BAC284C6-3986-1C48-93AC-8FEBC662ECEE}" presName="connectorText" presStyleLbl="sibTrans2D1" presStyleIdx="0" presStyleCnt="9"/>
      <dgm:spPr/>
    </dgm:pt>
    <dgm:pt modelId="{C234DD4B-5CB7-E549-AD0E-83532D584FCF}" type="pres">
      <dgm:prSet presAssocID="{4F2509E8-87E6-2347-B926-EB9BDDECA6FD}" presName="node" presStyleLbl="node1" presStyleIdx="1" presStyleCnt="10">
        <dgm:presLayoutVars>
          <dgm:bulletEnabled val="1"/>
        </dgm:presLayoutVars>
      </dgm:prSet>
      <dgm:spPr/>
    </dgm:pt>
    <dgm:pt modelId="{16C02E65-2210-C24E-8692-38A2A70EC148}" type="pres">
      <dgm:prSet presAssocID="{748D4455-259E-4245-ADD2-8DDAC2A60773}" presName="sibTrans" presStyleLbl="sibTrans2D1" presStyleIdx="1" presStyleCnt="9"/>
      <dgm:spPr/>
    </dgm:pt>
    <dgm:pt modelId="{7060A806-1549-3F45-A072-7BB9691C2D8D}" type="pres">
      <dgm:prSet presAssocID="{748D4455-259E-4245-ADD2-8DDAC2A60773}" presName="connectorText" presStyleLbl="sibTrans2D1" presStyleIdx="1" presStyleCnt="9"/>
      <dgm:spPr/>
    </dgm:pt>
    <dgm:pt modelId="{FBF1C564-B2B8-4C41-BE63-B8171F8EB76E}" type="pres">
      <dgm:prSet presAssocID="{7B079A50-DF5E-0A4C-9491-2FBAFC0F785B}" presName="node" presStyleLbl="node1" presStyleIdx="2" presStyleCnt="10">
        <dgm:presLayoutVars>
          <dgm:bulletEnabled val="1"/>
        </dgm:presLayoutVars>
      </dgm:prSet>
      <dgm:spPr/>
    </dgm:pt>
    <dgm:pt modelId="{680472FB-1DED-B043-9C18-8E9AFCBED6E9}" type="pres">
      <dgm:prSet presAssocID="{00735B98-C924-5743-B429-DBBBDEA50165}" presName="sibTrans" presStyleLbl="sibTrans2D1" presStyleIdx="2" presStyleCnt="9"/>
      <dgm:spPr/>
    </dgm:pt>
    <dgm:pt modelId="{002AA36D-CAF6-0343-B244-6F6849B9EB75}" type="pres">
      <dgm:prSet presAssocID="{00735B98-C924-5743-B429-DBBBDEA50165}" presName="connectorText" presStyleLbl="sibTrans2D1" presStyleIdx="2" presStyleCnt="9"/>
      <dgm:spPr/>
    </dgm:pt>
    <dgm:pt modelId="{CC8F3904-974E-2647-9B88-B6062079D1ED}" type="pres">
      <dgm:prSet presAssocID="{EB4866D8-1266-8945-89C4-F4CD4F9D8A6F}" presName="node" presStyleLbl="node1" presStyleIdx="3" presStyleCnt="10">
        <dgm:presLayoutVars>
          <dgm:bulletEnabled val="1"/>
        </dgm:presLayoutVars>
      </dgm:prSet>
      <dgm:spPr/>
    </dgm:pt>
    <dgm:pt modelId="{5383FDA3-64FA-604A-8CAF-995772572DB0}" type="pres">
      <dgm:prSet presAssocID="{206E47A8-99B6-484A-AD35-04DCB9238B9B}" presName="sibTrans" presStyleLbl="sibTrans2D1" presStyleIdx="3" presStyleCnt="9"/>
      <dgm:spPr/>
    </dgm:pt>
    <dgm:pt modelId="{AC48ED73-8B05-6041-911E-F23E178815C4}" type="pres">
      <dgm:prSet presAssocID="{206E47A8-99B6-484A-AD35-04DCB9238B9B}" presName="connectorText" presStyleLbl="sibTrans2D1" presStyleIdx="3" presStyleCnt="9"/>
      <dgm:spPr/>
    </dgm:pt>
    <dgm:pt modelId="{F11F753D-D453-BC4F-BACE-C4F8A11ECEA5}" type="pres">
      <dgm:prSet presAssocID="{AE199458-77CF-8440-8970-F024006EA226}" presName="node" presStyleLbl="node1" presStyleIdx="4" presStyleCnt="10">
        <dgm:presLayoutVars>
          <dgm:bulletEnabled val="1"/>
        </dgm:presLayoutVars>
      </dgm:prSet>
      <dgm:spPr/>
    </dgm:pt>
    <dgm:pt modelId="{F8E19199-589F-1946-8222-73EA4584121E}" type="pres">
      <dgm:prSet presAssocID="{89DBDFDC-5EB5-0B49-A8D0-DB22ECB982AF}" presName="sibTrans" presStyleLbl="sibTrans2D1" presStyleIdx="4" presStyleCnt="9"/>
      <dgm:spPr/>
    </dgm:pt>
    <dgm:pt modelId="{1E3ABFF9-C6C0-0441-8FEA-3F98FEF0374E}" type="pres">
      <dgm:prSet presAssocID="{89DBDFDC-5EB5-0B49-A8D0-DB22ECB982AF}" presName="connectorText" presStyleLbl="sibTrans2D1" presStyleIdx="4" presStyleCnt="9"/>
      <dgm:spPr/>
    </dgm:pt>
    <dgm:pt modelId="{529FCC09-4687-E147-80E8-2EB7609DC9CF}" type="pres">
      <dgm:prSet presAssocID="{882FED25-8C48-F941-A0FE-6B2DFF5CD464}" presName="node" presStyleLbl="node1" presStyleIdx="5" presStyleCnt="10">
        <dgm:presLayoutVars>
          <dgm:bulletEnabled val="1"/>
        </dgm:presLayoutVars>
      </dgm:prSet>
      <dgm:spPr/>
    </dgm:pt>
    <dgm:pt modelId="{5381123D-2C93-3241-8E06-B77D04CAE8EC}" type="pres">
      <dgm:prSet presAssocID="{030A6B87-CA32-C340-A552-365F7A05C57F}" presName="sibTrans" presStyleLbl="sibTrans2D1" presStyleIdx="5" presStyleCnt="9"/>
      <dgm:spPr/>
    </dgm:pt>
    <dgm:pt modelId="{2E3787C8-BF17-C343-9F7D-55355502CEE3}" type="pres">
      <dgm:prSet presAssocID="{030A6B87-CA32-C340-A552-365F7A05C57F}" presName="connectorText" presStyleLbl="sibTrans2D1" presStyleIdx="5" presStyleCnt="9"/>
      <dgm:spPr/>
    </dgm:pt>
    <dgm:pt modelId="{1850AAD1-4903-FE47-A71D-0B73E666CD99}" type="pres">
      <dgm:prSet presAssocID="{917501D8-12A6-0D43-82EB-9B8BF9A095D6}" presName="node" presStyleLbl="node1" presStyleIdx="6" presStyleCnt="10">
        <dgm:presLayoutVars>
          <dgm:bulletEnabled val="1"/>
        </dgm:presLayoutVars>
      </dgm:prSet>
      <dgm:spPr/>
    </dgm:pt>
    <dgm:pt modelId="{D7CE2DAE-ABF0-9641-AE1A-0DB79AEBD84A}" type="pres">
      <dgm:prSet presAssocID="{04D5671A-AE7F-BD4E-9B86-A6A6425F59A8}" presName="sibTrans" presStyleLbl="sibTrans2D1" presStyleIdx="6" presStyleCnt="9"/>
      <dgm:spPr/>
    </dgm:pt>
    <dgm:pt modelId="{DC4C8257-9496-D04B-A26B-2200A3FFE3E7}" type="pres">
      <dgm:prSet presAssocID="{04D5671A-AE7F-BD4E-9B86-A6A6425F59A8}" presName="connectorText" presStyleLbl="sibTrans2D1" presStyleIdx="6" presStyleCnt="9"/>
      <dgm:spPr/>
    </dgm:pt>
    <dgm:pt modelId="{0538887E-FF31-324E-B401-E87E44AFF0AA}" type="pres">
      <dgm:prSet presAssocID="{1F12B085-E167-9940-8DCF-A46224752E8F}" presName="node" presStyleLbl="node1" presStyleIdx="7" presStyleCnt="10">
        <dgm:presLayoutVars>
          <dgm:bulletEnabled val="1"/>
        </dgm:presLayoutVars>
      </dgm:prSet>
      <dgm:spPr/>
    </dgm:pt>
    <dgm:pt modelId="{92EB25B1-D4AE-754E-BD44-115E26D1FF80}" type="pres">
      <dgm:prSet presAssocID="{59E7433E-EA1A-A445-8F72-1DCCEC9CF854}" presName="sibTrans" presStyleLbl="sibTrans2D1" presStyleIdx="7" presStyleCnt="9"/>
      <dgm:spPr/>
    </dgm:pt>
    <dgm:pt modelId="{B4D2AADB-2320-D741-9683-970A9AF56C3E}" type="pres">
      <dgm:prSet presAssocID="{59E7433E-EA1A-A445-8F72-1DCCEC9CF854}" presName="connectorText" presStyleLbl="sibTrans2D1" presStyleIdx="7" presStyleCnt="9"/>
      <dgm:spPr/>
    </dgm:pt>
    <dgm:pt modelId="{C225C079-1737-3742-99A0-0A7B593214FB}" type="pres">
      <dgm:prSet presAssocID="{4300FFA5-0FE1-0644-9B26-EF0EC29D2E58}" presName="node" presStyleLbl="node1" presStyleIdx="8" presStyleCnt="10">
        <dgm:presLayoutVars>
          <dgm:bulletEnabled val="1"/>
        </dgm:presLayoutVars>
      </dgm:prSet>
      <dgm:spPr/>
    </dgm:pt>
    <dgm:pt modelId="{C8297064-9915-AB4E-A9CB-FFEA8FC197B9}" type="pres">
      <dgm:prSet presAssocID="{2C4637A3-9257-AA41-A5B8-B87451C5F477}" presName="sibTrans" presStyleLbl="sibTrans2D1" presStyleIdx="8" presStyleCnt="9"/>
      <dgm:spPr/>
    </dgm:pt>
    <dgm:pt modelId="{EDC8E22C-F874-6448-9DE8-54F7348385E0}" type="pres">
      <dgm:prSet presAssocID="{2C4637A3-9257-AA41-A5B8-B87451C5F477}" presName="connectorText" presStyleLbl="sibTrans2D1" presStyleIdx="8" presStyleCnt="9"/>
      <dgm:spPr/>
    </dgm:pt>
    <dgm:pt modelId="{098F0226-B690-1B45-B506-7C933BFB7998}" type="pres">
      <dgm:prSet presAssocID="{B86E1618-0E2D-E84D-BCEB-2453703211F3}" presName="node" presStyleLbl="node1" presStyleIdx="9" presStyleCnt="10">
        <dgm:presLayoutVars>
          <dgm:bulletEnabled val="1"/>
        </dgm:presLayoutVars>
      </dgm:prSet>
      <dgm:spPr/>
    </dgm:pt>
  </dgm:ptLst>
  <dgm:cxnLst>
    <dgm:cxn modelId="{B95DCD03-4AAD-4B42-9243-666F8DB599E8}" type="presOf" srcId="{8933D80B-03CB-154C-805F-13221DB1B822}" destId="{FBF1C564-B2B8-4C41-BE63-B8171F8EB76E}" srcOrd="0" destOrd="2" presId="urn:microsoft.com/office/officeart/2005/8/layout/process5"/>
    <dgm:cxn modelId="{30E4E603-88A2-FC48-B384-BE3A5BB6B8C0}" type="presOf" srcId="{BAC284C6-3986-1C48-93AC-8FEBC662ECEE}" destId="{814C8FA7-CFA6-FA42-8BC8-CD119ED58623}" srcOrd="1" destOrd="0" presId="urn:microsoft.com/office/officeart/2005/8/layout/process5"/>
    <dgm:cxn modelId="{B3721305-A4DC-1D4B-9870-E1245EA94AA1}" type="presOf" srcId="{5FE83F24-F694-6A4B-99C0-78300CB546E1}" destId="{CC8F3904-974E-2647-9B88-B6062079D1ED}" srcOrd="0" destOrd="1" presId="urn:microsoft.com/office/officeart/2005/8/layout/process5"/>
    <dgm:cxn modelId="{01877F06-0601-234E-B04A-2AADE4C2D154}" srcId="{7B079A50-DF5E-0A4C-9491-2FBAFC0F785B}" destId="{8933D80B-03CB-154C-805F-13221DB1B822}" srcOrd="1" destOrd="0" parTransId="{05F6BE08-6836-6D4D-951F-A258F2E08662}" sibTransId="{59F6EB62-364A-E44D-A61C-CEA12AA8589C}"/>
    <dgm:cxn modelId="{0E10E907-0ADA-4D45-9069-B9A3AC9E0310}" type="presOf" srcId="{7B079A50-DF5E-0A4C-9491-2FBAFC0F785B}" destId="{FBF1C564-B2B8-4C41-BE63-B8171F8EB76E}" srcOrd="0" destOrd="0" presId="urn:microsoft.com/office/officeart/2005/8/layout/process5"/>
    <dgm:cxn modelId="{D5992D08-7598-A94A-AD4C-62B4CD474D26}" type="presOf" srcId="{761579F4-10DF-F244-9532-25DEF4807D83}" destId="{C234DD4B-5CB7-E549-AD0E-83532D584FCF}" srcOrd="0" destOrd="3" presId="urn:microsoft.com/office/officeart/2005/8/layout/process5"/>
    <dgm:cxn modelId="{F62E5C0C-C9DB-474B-99E5-505C0287727A}" type="presOf" srcId="{B86E1618-0E2D-E84D-BCEB-2453703211F3}" destId="{098F0226-B690-1B45-B506-7C933BFB7998}" srcOrd="0" destOrd="0" presId="urn:microsoft.com/office/officeart/2005/8/layout/process5"/>
    <dgm:cxn modelId="{81D07A23-EA35-C94F-81FA-E72150079877}" srcId="{E9FB0F4E-6967-3B44-A32F-E8B1C7AE98D5}" destId="{75350DEC-25F7-F240-A4BF-3A92E80C52F5}" srcOrd="0" destOrd="0" parTransId="{965794C1-5767-E94D-8105-ED104B4D33E2}" sibTransId="{BAC284C6-3986-1C48-93AC-8FEBC662ECEE}"/>
    <dgm:cxn modelId="{BFD8C726-235C-FD40-B9F6-87513427E29C}" type="presOf" srcId="{4861F807-1580-8C4F-9C33-66D2EDE9ABAD}" destId="{CC8F3904-974E-2647-9B88-B6062079D1ED}" srcOrd="0" destOrd="4" presId="urn:microsoft.com/office/officeart/2005/8/layout/process5"/>
    <dgm:cxn modelId="{A5814027-F41C-1F45-84CD-3391AC53F8A5}" type="presOf" srcId="{DDAC47D6-F859-4340-B28C-6D49EE097740}" destId="{FBF1C564-B2B8-4C41-BE63-B8171F8EB76E}" srcOrd="0" destOrd="4" presId="urn:microsoft.com/office/officeart/2005/8/layout/process5"/>
    <dgm:cxn modelId="{4252FF2A-9D9C-154A-8E00-7845AEFA42A3}" type="presOf" srcId="{AE199458-77CF-8440-8970-F024006EA226}" destId="{F11F753D-D453-BC4F-BACE-C4F8A11ECEA5}" srcOrd="0" destOrd="0" presId="urn:microsoft.com/office/officeart/2005/8/layout/process5"/>
    <dgm:cxn modelId="{87E2372F-44B8-7346-94AD-1B6CD49001EC}" srcId="{E9FB0F4E-6967-3B44-A32F-E8B1C7AE98D5}" destId="{1F12B085-E167-9940-8DCF-A46224752E8F}" srcOrd="7" destOrd="0" parTransId="{7A893FC9-C7B2-A646-8934-DEE2F8F265BA}" sibTransId="{59E7433E-EA1A-A445-8F72-1DCCEC9CF854}"/>
    <dgm:cxn modelId="{B650C331-3E4A-9142-9766-ADC1499BB1FB}" srcId="{7B079A50-DF5E-0A4C-9491-2FBAFC0F785B}" destId="{60FEA49A-52E5-FB49-B9D7-919B8E8D64F4}" srcOrd="0" destOrd="0" parTransId="{7E8F7D45-586B-A641-B509-72E0E3DB9800}" sibTransId="{E893C522-81CE-8546-BA58-AAD1F1CCD417}"/>
    <dgm:cxn modelId="{BD857532-F26B-7C43-A239-905B90EF1A8C}" type="presOf" srcId="{E9FB0F4E-6967-3B44-A32F-E8B1C7AE98D5}" destId="{CBF254FA-D4E0-B74E-A18D-AE53AEBD67CD}" srcOrd="0" destOrd="0" presId="urn:microsoft.com/office/officeart/2005/8/layout/process5"/>
    <dgm:cxn modelId="{BE324233-F9AC-DC43-A89C-3F7FD9B5D466}" srcId="{E9FB0F4E-6967-3B44-A32F-E8B1C7AE98D5}" destId="{B86E1618-0E2D-E84D-BCEB-2453703211F3}" srcOrd="9" destOrd="0" parTransId="{4EFD42D0-7098-564F-980C-3F3CECAA5410}" sibTransId="{877FBD8C-7A3B-5E45-8830-1FEAB09A55C5}"/>
    <dgm:cxn modelId="{27375D36-313F-2A44-B2E2-0C6FE9D62D1A}" type="presOf" srcId="{75350DEC-25F7-F240-A4BF-3A92E80C52F5}" destId="{B4D5E3D8-47D8-1A4C-9387-6DE60324DF6F}" srcOrd="0" destOrd="0" presId="urn:microsoft.com/office/officeart/2005/8/layout/process5"/>
    <dgm:cxn modelId="{FC1AC939-5A01-D84B-8800-0E045D0F93C8}" srcId="{AE199458-77CF-8440-8970-F024006EA226}" destId="{69F25C00-F7E1-8B47-8544-B81240B6C7F2}" srcOrd="1" destOrd="0" parTransId="{258EB4FC-8DB3-204B-AE19-757E57DBF8E2}" sibTransId="{2C4AF3F2-4BEF-1E41-A9DC-C2CCA7D68218}"/>
    <dgm:cxn modelId="{DF8FAA3E-AA34-BD4E-87F8-31F1AB63A13B}" type="presOf" srcId="{748D4455-259E-4245-ADD2-8DDAC2A60773}" destId="{16C02E65-2210-C24E-8692-38A2A70EC148}" srcOrd="0" destOrd="0" presId="urn:microsoft.com/office/officeart/2005/8/layout/process5"/>
    <dgm:cxn modelId="{0D418D49-B127-3C44-AF37-A060A5F8F42E}" srcId="{7B079A50-DF5E-0A4C-9491-2FBAFC0F785B}" destId="{B1557D1B-A1F8-FC4B-B50D-EA46AEAC83E2}" srcOrd="2" destOrd="0" parTransId="{301BEF8E-62FD-F942-ABEC-722E78A30EAC}" sibTransId="{76EC83BA-130D-EA44-8EE3-6264D4A2F0C7}"/>
    <dgm:cxn modelId="{6A32B64F-6964-414F-AD07-B5887751C75C}" type="presOf" srcId="{882FED25-8C48-F941-A0FE-6B2DFF5CD464}" destId="{529FCC09-4687-E147-80E8-2EB7609DC9CF}" srcOrd="0" destOrd="0" presId="urn:microsoft.com/office/officeart/2005/8/layout/process5"/>
    <dgm:cxn modelId="{57E78F58-C4F1-C642-9A8E-4D1032FFACD8}" type="presOf" srcId="{471C43CE-832D-774D-BB7A-57512EFB5879}" destId="{CC8F3904-974E-2647-9B88-B6062079D1ED}" srcOrd="0" destOrd="3" presId="urn:microsoft.com/office/officeart/2005/8/layout/process5"/>
    <dgm:cxn modelId="{881C745A-6BF5-1846-9762-D162446F8EE8}" srcId="{EB4866D8-1266-8945-89C4-F4CD4F9D8A6F}" destId="{4861F807-1580-8C4F-9C33-66D2EDE9ABAD}" srcOrd="3" destOrd="0" parTransId="{8CC078C6-7EFD-9A46-B445-021F345DCF5A}" sibTransId="{5D77E747-1467-6249-A64A-E8E192C48D64}"/>
    <dgm:cxn modelId="{4D5E675C-49B8-1948-9D17-9FC44F33719A}" type="presOf" srcId="{59E7433E-EA1A-A445-8F72-1DCCEC9CF854}" destId="{B4D2AADB-2320-D741-9683-970A9AF56C3E}" srcOrd="1" destOrd="0" presId="urn:microsoft.com/office/officeart/2005/8/layout/process5"/>
    <dgm:cxn modelId="{09F5B15E-E1AD-2E4A-AFF2-C91E75C311A9}" srcId="{AE199458-77CF-8440-8970-F024006EA226}" destId="{86AA592B-D489-5D4D-93FE-79A538493DA3}" srcOrd="0" destOrd="0" parTransId="{06E1BE15-F8C7-9C4D-A90E-557728BBB1D3}" sibTransId="{9EB8E24C-CDF4-7B49-8A25-38E38E64AA9F}"/>
    <dgm:cxn modelId="{ED970163-ECEE-D849-9B40-616074ECBD3F}" srcId="{EB4866D8-1266-8945-89C4-F4CD4F9D8A6F}" destId="{5FE83F24-F694-6A4B-99C0-78300CB546E1}" srcOrd="0" destOrd="0" parTransId="{E15C2973-AC33-0145-8745-682DFB76DED0}" sibTransId="{A1EBC4F8-774A-B045-880A-03E7D798D46B}"/>
    <dgm:cxn modelId="{6C791863-053A-EA42-B1FD-F40E2AC8732E}" type="presOf" srcId="{6E882DEC-3034-E942-B5AA-2835D77DD5C8}" destId="{CC8F3904-974E-2647-9B88-B6062079D1ED}" srcOrd="0" destOrd="2" presId="urn:microsoft.com/office/officeart/2005/8/layout/process5"/>
    <dgm:cxn modelId="{9F4BBA63-304C-604B-A391-58E4720B5BE5}" srcId="{75350DEC-25F7-F240-A4BF-3A92E80C52F5}" destId="{63B03111-9832-1646-BDF4-5D9B749EF795}" srcOrd="0" destOrd="0" parTransId="{1C812E3F-39E1-CF47-BBBD-159FAEC5C786}" sibTransId="{702B8123-1BB3-E349-AB4A-1A9D41698317}"/>
    <dgm:cxn modelId="{315CA365-BBD4-8349-91E9-B1E78879A052}" type="presOf" srcId="{2C4637A3-9257-AA41-A5B8-B87451C5F477}" destId="{EDC8E22C-F874-6448-9DE8-54F7348385E0}" srcOrd="1" destOrd="0" presId="urn:microsoft.com/office/officeart/2005/8/layout/process5"/>
    <dgm:cxn modelId="{C0BF1A68-E872-0A45-B831-114F7AEF9B31}" type="presOf" srcId="{BAC284C6-3986-1C48-93AC-8FEBC662ECEE}" destId="{A58869D2-B78E-DD40-ACB3-9F052F33CBCE}" srcOrd="0" destOrd="0" presId="urn:microsoft.com/office/officeart/2005/8/layout/process5"/>
    <dgm:cxn modelId="{CCD2446D-140E-2448-AD38-D7354F2F5BD0}" type="presOf" srcId="{86AA592B-D489-5D4D-93FE-79A538493DA3}" destId="{F11F753D-D453-BC4F-BACE-C4F8A11ECEA5}" srcOrd="0" destOrd="1" presId="urn:microsoft.com/office/officeart/2005/8/layout/process5"/>
    <dgm:cxn modelId="{E1407870-18DB-5544-A0A5-2DE0EF6D62BF}" type="presOf" srcId="{EB4866D8-1266-8945-89C4-F4CD4F9D8A6F}" destId="{CC8F3904-974E-2647-9B88-B6062079D1ED}" srcOrd="0" destOrd="0" presId="urn:microsoft.com/office/officeart/2005/8/layout/process5"/>
    <dgm:cxn modelId="{43B9E771-FA74-B642-9EED-7FE4A7CDF11A}" srcId="{4F2509E8-87E6-2347-B926-EB9BDDECA6FD}" destId="{C8AF58C4-450C-0C4C-83CB-1474D3ADA25F}" srcOrd="1" destOrd="0" parTransId="{DEBC2A1C-65D7-5E43-945C-60BBA4631011}" sibTransId="{51773514-44C5-134E-A69D-D30DCA75AB37}"/>
    <dgm:cxn modelId="{BB741775-A4C8-C54B-B161-F15E4AF928EC}" type="presOf" srcId="{B1557D1B-A1F8-FC4B-B50D-EA46AEAC83E2}" destId="{FBF1C564-B2B8-4C41-BE63-B8171F8EB76E}" srcOrd="0" destOrd="3" presId="urn:microsoft.com/office/officeart/2005/8/layout/process5"/>
    <dgm:cxn modelId="{9BF83777-08E0-6140-9D35-BF7D8AF8A067}" srcId="{E9FB0F4E-6967-3B44-A32F-E8B1C7AE98D5}" destId="{4F2509E8-87E6-2347-B926-EB9BDDECA6FD}" srcOrd="1" destOrd="0" parTransId="{B4B1EEE1-8225-A643-B681-A7F3FC14ECAD}" sibTransId="{748D4455-259E-4245-ADD2-8DDAC2A60773}"/>
    <dgm:cxn modelId="{E9A0EB78-92A5-5E4E-8437-0C6B9359762F}" srcId="{E9FB0F4E-6967-3B44-A32F-E8B1C7AE98D5}" destId="{4300FFA5-0FE1-0644-9B26-EF0EC29D2E58}" srcOrd="8" destOrd="0" parTransId="{CD73BF7D-329F-4F42-9B2D-1C22A52FFC9D}" sibTransId="{2C4637A3-9257-AA41-A5B8-B87451C5F477}"/>
    <dgm:cxn modelId="{E1BE627B-6B84-9F41-8C17-2CB0A302B158}" type="presOf" srcId="{04D5671A-AE7F-BD4E-9B86-A6A6425F59A8}" destId="{D7CE2DAE-ABF0-9641-AE1A-0DB79AEBD84A}" srcOrd="0" destOrd="0" presId="urn:microsoft.com/office/officeart/2005/8/layout/process5"/>
    <dgm:cxn modelId="{1195907C-1741-0E4D-8E5E-6B3B4B259DEF}" type="presOf" srcId="{030A6B87-CA32-C340-A552-365F7A05C57F}" destId="{5381123D-2C93-3241-8E06-B77D04CAE8EC}" srcOrd="0" destOrd="0" presId="urn:microsoft.com/office/officeart/2005/8/layout/process5"/>
    <dgm:cxn modelId="{99C2797F-C2E2-3A4C-AAF0-DCC30D2AF05D}" type="presOf" srcId="{4F2509E8-87E6-2347-B926-EB9BDDECA6FD}" destId="{C234DD4B-5CB7-E549-AD0E-83532D584FCF}" srcOrd="0" destOrd="0" presId="urn:microsoft.com/office/officeart/2005/8/layout/process5"/>
    <dgm:cxn modelId="{85D7D382-FAAC-4F4E-84D6-7849E5E8FF0C}" type="presOf" srcId="{917501D8-12A6-0D43-82EB-9B8BF9A095D6}" destId="{1850AAD1-4903-FE47-A71D-0B73E666CD99}" srcOrd="0" destOrd="0" presId="urn:microsoft.com/office/officeart/2005/8/layout/process5"/>
    <dgm:cxn modelId="{0E3C2485-CAF8-434B-89F0-893517E042E7}" srcId="{E9FB0F4E-6967-3B44-A32F-E8B1C7AE98D5}" destId="{917501D8-12A6-0D43-82EB-9B8BF9A095D6}" srcOrd="6" destOrd="0" parTransId="{2189082E-6C82-944A-BE92-D9BC72270382}" sibTransId="{04D5671A-AE7F-BD4E-9B86-A6A6425F59A8}"/>
    <dgm:cxn modelId="{5F1D6487-750A-A04B-B6FA-5348ADB40AA1}" type="presOf" srcId="{2C4637A3-9257-AA41-A5B8-B87451C5F477}" destId="{C8297064-9915-AB4E-A9CB-FFEA8FC197B9}" srcOrd="0" destOrd="0" presId="urn:microsoft.com/office/officeart/2005/8/layout/process5"/>
    <dgm:cxn modelId="{B5AA2D8B-61D5-DB43-8D06-4875A7EB0CBD}" srcId="{7B079A50-DF5E-0A4C-9491-2FBAFC0F785B}" destId="{DDAC47D6-F859-4340-B28C-6D49EE097740}" srcOrd="3" destOrd="0" parTransId="{5B556703-BE01-8848-BE27-5969CF3D2B5D}" sibTransId="{0A2D5029-F7E5-6C47-9CF0-D5505B2F8FFB}"/>
    <dgm:cxn modelId="{94756F8D-4FC3-2F4F-8093-95D1E8FDA07D}" type="presOf" srcId="{89DBDFDC-5EB5-0B49-A8D0-DB22ECB982AF}" destId="{1E3ABFF9-C6C0-0441-8FEA-3F98FEF0374E}" srcOrd="1" destOrd="0" presId="urn:microsoft.com/office/officeart/2005/8/layout/process5"/>
    <dgm:cxn modelId="{78913F91-30D2-D14B-B80B-1BDF3244B2A6}" type="presOf" srcId="{1F12B085-E167-9940-8DCF-A46224752E8F}" destId="{0538887E-FF31-324E-B401-E87E44AFF0AA}" srcOrd="0" destOrd="0" presId="urn:microsoft.com/office/officeart/2005/8/layout/process5"/>
    <dgm:cxn modelId="{B494B79C-7119-2745-954F-0FE480A17145}" type="presOf" srcId="{C8AF58C4-450C-0C4C-83CB-1474D3ADA25F}" destId="{C234DD4B-5CB7-E549-AD0E-83532D584FCF}" srcOrd="0" destOrd="2" presId="urn:microsoft.com/office/officeart/2005/8/layout/process5"/>
    <dgm:cxn modelId="{A454DBA0-21A9-3941-9DF2-4DD870F537A3}" srcId="{E9FB0F4E-6967-3B44-A32F-E8B1C7AE98D5}" destId="{7B079A50-DF5E-0A4C-9491-2FBAFC0F785B}" srcOrd="2" destOrd="0" parTransId="{BA902E5D-518F-0749-86BA-04AA510BA959}" sibTransId="{00735B98-C924-5743-B429-DBBBDEA50165}"/>
    <dgm:cxn modelId="{8C017CA3-42AB-BD48-8C05-A5BDA2B79E4B}" type="presOf" srcId="{59E7433E-EA1A-A445-8F72-1DCCEC9CF854}" destId="{92EB25B1-D4AE-754E-BD44-115E26D1FF80}" srcOrd="0" destOrd="0" presId="urn:microsoft.com/office/officeart/2005/8/layout/process5"/>
    <dgm:cxn modelId="{88A5F4A3-745B-D44B-AEC4-67B96700A686}" type="presOf" srcId="{206E47A8-99B6-484A-AD35-04DCB9238B9B}" destId="{AC48ED73-8B05-6041-911E-F23E178815C4}" srcOrd="1" destOrd="0" presId="urn:microsoft.com/office/officeart/2005/8/layout/process5"/>
    <dgm:cxn modelId="{2038CBA5-A8B4-2F4F-88D5-D270FCD148DC}" type="presOf" srcId="{89DBDFDC-5EB5-0B49-A8D0-DB22ECB982AF}" destId="{F8E19199-589F-1946-8222-73EA4584121E}" srcOrd="0" destOrd="0" presId="urn:microsoft.com/office/officeart/2005/8/layout/process5"/>
    <dgm:cxn modelId="{9A8098B2-9CE9-D942-9547-38EF361DD3D4}" srcId="{EB4866D8-1266-8945-89C4-F4CD4F9D8A6F}" destId="{6E882DEC-3034-E942-B5AA-2835D77DD5C8}" srcOrd="1" destOrd="0" parTransId="{11E32BAA-4A06-9844-B381-3F8D7D686934}" sibTransId="{DE8B183B-7E7F-5749-9A67-A6C365A09A85}"/>
    <dgm:cxn modelId="{AA15AFB2-2C77-3142-AD36-8D6ED0CAACDE}" type="presOf" srcId="{04D5671A-AE7F-BD4E-9B86-A6A6425F59A8}" destId="{DC4C8257-9496-D04B-A26B-2200A3FFE3E7}" srcOrd="1" destOrd="0" presId="urn:microsoft.com/office/officeart/2005/8/layout/process5"/>
    <dgm:cxn modelId="{A56E20BA-CE81-3845-B63D-BDC1718CA0DA}" type="presOf" srcId="{F9BD6EF9-8382-F144-B9CD-FB838C6C03F9}" destId="{C234DD4B-5CB7-E549-AD0E-83532D584FCF}" srcOrd="0" destOrd="1" presId="urn:microsoft.com/office/officeart/2005/8/layout/process5"/>
    <dgm:cxn modelId="{B77E5BBC-E48A-9F44-93AA-F124CC378B7E}" type="presOf" srcId="{00735B98-C924-5743-B429-DBBBDEA50165}" destId="{680472FB-1DED-B043-9C18-8E9AFCBED6E9}" srcOrd="0" destOrd="0" presId="urn:microsoft.com/office/officeart/2005/8/layout/process5"/>
    <dgm:cxn modelId="{3DE395BD-2A5C-D449-AF86-99D3C112784F}" type="presOf" srcId="{748D4455-259E-4245-ADD2-8DDAC2A60773}" destId="{7060A806-1549-3F45-A072-7BB9691C2D8D}" srcOrd="1" destOrd="0" presId="urn:microsoft.com/office/officeart/2005/8/layout/process5"/>
    <dgm:cxn modelId="{871584CA-547D-DB48-94C4-0F86427D355B}" type="presOf" srcId="{63B03111-9832-1646-BDF4-5D9B749EF795}" destId="{B4D5E3D8-47D8-1A4C-9387-6DE60324DF6F}" srcOrd="0" destOrd="1" presId="urn:microsoft.com/office/officeart/2005/8/layout/process5"/>
    <dgm:cxn modelId="{7508F7CB-76FC-3043-811E-8A4CE7CBEBA3}" type="presOf" srcId="{60FEA49A-52E5-FB49-B9D7-919B8E8D64F4}" destId="{FBF1C564-B2B8-4C41-BE63-B8171F8EB76E}" srcOrd="0" destOrd="1" presId="urn:microsoft.com/office/officeart/2005/8/layout/process5"/>
    <dgm:cxn modelId="{A0E506CD-09B9-3549-9920-3C48F6D1CA55}" type="presOf" srcId="{69F25C00-F7E1-8B47-8544-B81240B6C7F2}" destId="{F11F753D-D453-BC4F-BACE-C4F8A11ECEA5}" srcOrd="0" destOrd="2" presId="urn:microsoft.com/office/officeart/2005/8/layout/process5"/>
    <dgm:cxn modelId="{8497B9D0-5691-E848-8EE3-C51BC656F8B1}" srcId="{E9FB0F4E-6967-3B44-A32F-E8B1C7AE98D5}" destId="{AE199458-77CF-8440-8970-F024006EA226}" srcOrd="4" destOrd="0" parTransId="{8FD87771-F4E1-DC47-B38A-8EDD08A5C725}" sibTransId="{89DBDFDC-5EB5-0B49-A8D0-DB22ECB982AF}"/>
    <dgm:cxn modelId="{445B7ADC-F7C5-5046-9BEE-3618E0EEE919}" srcId="{4F2509E8-87E6-2347-B926-EB9BDDECA6FD}" destId="{761579F4-10DF-F244-9532-25DEF4807D83}" srcOrd="2" destOrd="0" parTransId="{4C55FAFB-140B-EA49-9492-2DC8E373D8C0}" sibTransId="{3543ED0F-366F-8D44-8E9F-A843D81464D5}"/>
    <dgm:cxn modelId="{890194DD-304B-C447-9AF3-AFAE634C6D43}" srcId="{4F2509E8-87E6-2347-B926-EB9BDDECA6FD}" destId="{F9BD6EF9-8382-F144-B9CD-FB838C6C03F9}" srcOrd="0" destOrd="0" parTransId="{137D12B5-70FE-6847-BD89-CA99FC0D41AD}" sibTransId="{49EC0DFE-61E7-374D-A1BD-7617E9E9166B}"/>
    <dgm:cxn modelId="{2CEF06DE-6258-7440-8A8D-E90FA2F30839}" type="presOf" srcId="{4300FFA5-0FE1-0644-9B26-EF0EC29D2E58}" destId="{C225C079-1737-3742-99A0-0A7B593214FB}" srcOrd="0" destOrd="0" presId="urn:microsoft.com/office/officeart/2005/8/layout/process5"/>
    <dgm:cxn modelId="{A1CEA2E5-F1DD-EF48-A85B-4A04D4565509}" srcId="{E9FB0F4E-6967-3B44-A32F-E8B1C7AE98D5}" destId="{EB4866D8-1266-8945-89C4-F4CD4F9D8A6F}" srcOrd="3" destOrd="0" parTransId="{4276625C-E1F0-F840-90D6-CE76DDBB799C}" sibTransId="{206E47A8-99B6-484A-AD35-04DCB9238B9B}"/>
    <dgm:cxn modelId="{E7042CE6-A233-CB47-A6F5-D0D71F329C45}" srcId="{EB4866D8-1266-8945-89C4-F4CD4F9D8A6F}" destId="{471C43CE-832D-774D-BB7A-57512EFB5879}" srcOrd="2" destOrd="0" parTransId="{C2B9F4EE-A410-1B4C-9D53-DB22DB03D31F}" sibTransId="{DE50C641-CD08-A846-B7EB-02241BA70688}"/>
    <dgm:cxn modelId="{45F7F9E8-95D2-CA40-854F-9EFFBA8C51D6}" type="presOf" srcId="{206E47A8-99B6-484A-AD35-04DCB9238B9B}" destId="{5383FDA3-64FA-604A-8CAF-995772572DB0}" srcOrd="0" destOrd="0" presId="urn:microsoft.com/office/officeart/2005/8/layout/process5"/>
    <dgm:cxn modelId="{467F9BED-D392-3940-B061-1699282DB62A}" srcId="{E9FB0F4E-6967-3B44-A32F-E8B1C7AE98D5}" destId="{882FED25-8C48-F941-A0FE-6B2DFF5CD464}" srcOrd="5" destOrd="0" parTransId="{B419AD8C-EBD7-5443-9C93-E4B849DE07B6}" sibTransId="{030A6B87-CA32-C340-A552-365F7A05C57F}"/>
    <dgm:cxn modelId="{ACB3C1F8-AF17-F641-83DF-2B77AC2173F2}" type="presOf" srcId="{030A6B87-CA32-C340-A552-365F7A05C57F}" destId="{2E3787C8-BF17-C343-9F7D-55355502CEE3}" srcOrd="1" destOrd="0" presId="urn:microsoft.com/office/officeart/2005/8/layout/process5"/>
    <dgm:cxn modelId="{E57CD3FB-72DE-F644-89FB-39D8FB6599FA}" type="presOf" srcId="{00735B98-C924-5743-B429-DBBBDEA50165}" destId="{002AA36D-CAF6-0343-B244-6F6849B9EB75}" srcOrd="1" destOrd="0" presId="urn:microsoft.com/office/officeart/2005/8/layout/process5"/>
    <dgm:cxn modelId="{7F8A83C4-DF92-674F-9901-9E29B216E0A2}" type="presParOf" srcId="{CBF254FA-D4E0-B74E-A18D-AE53AEBD67CD}" destId="{B4D5E3D8-47D8-1A4C-9387-6DE60324DF6F}" srcOrd="0" destOrd="0" presId="urn:microsoft.com/office/officeart/2005/8/layout/process5"/>
    <dgm:cxn modelId="{A08B2B19-5656-5E46-BB58-7FE7B6C3A7C9}" type="presParOf" srcId="{CBF254FA-D4E0-B74E-A18D-AE53AEBD67CD}" destId="{A58869D2-B78E-DD40-ACB3-9F052F33CBCE}" srcOrd="1" destOrd="0" presId="urn:microsoft.com/office/officeart/2005/8/layout/process5"/>
    <dgm:cxn modelId="{C454612D-F0F0-E14D-8E48-86577D0681D6}" type="presParOf" srcId="{A58869D2-B78E-DD40-ACB3-9F052F33CBCE}" destId="{814C8FA7-CFA6-FA42-8BC8-CD119ED58623}" srcOrd="0" destOrd="0" presId="urn:microsoft.com/office/officeart/2005/8/layout/process5"/>
    <dgm:cxn modelId="{71DD84D1-0B88-C84F-AE6E-112D74268CE8}" type="presParOf" srcId="{CBF254FA-D4E0-B74E-A18D-AE53AEBD67CD}" destId="{C234DD4B-5CB7-E549-AD0E-83532D584FCF}" srcOrd="2" destOrd="0" presId="urn:microsoft.com/office/officeart/2005/8/layout/process5"/>
    <dgm:cxn modelId="{A6608B84-5BAF-A846-85DB-0D0B91E37986}" type="presParOf" srcId="{CBF254FA-D4E0-B74E-A18D-AE53AEBD67CD}" destId="{16C02E65-2210-C24E-8692-38A2A70EC148}" srcOrd="3" destOrd="0" presId="urn:microsoft.com/office/officeart/2005/8/layout/process5"/>
    <dgm:cxn modelId="{DDA86523-6C9F-E448-845B-0A42D6E12684}" type="presParOf" srcId="{16C02E65-2210-C24E-8692-38A2A70EC148}" destId="{7060A806-1549-3F45-A072-7BB9691C2D8D}" srcOrd="0" destOrd="0" presId="urn:microsoft.com/office/officeart/2005/8/layout/process5"/>
    <dgm:cxn modelId="{E512A88E-2481-0A4E-9C24-EB75ACF64300}" type="presParOf" srcId="{CBF254FA-D4E0-B74E-A18D-AE53AEBD67CD}" destId="{FBF1C564-B2B8-4C41-BE63-B8171F8EB76E}" srcOrd="4" destOrd="0" presId="urn:microsoft.com/office/officeart/2005/8/layout/process5"/>
    <dgm:cxn modelId="{9D8126B7-D264-0641-A0BE-EA0877F06B45}" type="presParOf" srcId="{CBF254FA-D4E0-B74E-A18D-AE53AEBD67CD}" destId="{680472FB-1DED-B043-9C18-8E9AFCBED6E9}" srcOrd="5" destOrd="0" presId="urn:microsoft.com/office/officeart/2005/8/layout/process5"/>
    <dgm:cxn modelId="{56198BEB-49F7-2C4B-8D22-8DBDD2B6C84D}" type="presParOf" srcId="{680472FB-1DED-B043-9C18-8E9AFCBED6E9}" destId="{002AA36D-CAF6-0343-B244-6F6849B9EB75}" srcOrd="0" destOrd="0" presId="urn:microsoft.com/office/officeart/2005/8/layout/process5"/>
    <dgm:cxn modelId="{5C2B0342-8FFD-164D-AD17-CD41A98EF156}" type="presParOf" srcId="{CBF254FA-D4E0-B74E-A18D-AE53AEBD67CD}" destId="{CC8F3904-974E-2647-9B88-B6062079D1ED}" srcOrd="6" destOrd="0" presId="urn:microsoft.com/office/officeart/2005/8/layout/process5"/>
    <dgm:cxn modelId="{9C15ACB1-1411-DD42-A865-934CA5C7156B}" type="presParOf" srcId="{CBF254FA-D4E0-B74E-A18D-AE53AEBD67CD}" destId="{5383FDA3-64FA-604A-8CAF-995772572DB0}" srcOrd="7" destOrd="0" presId="urn:microsoft.com/office/officeart/2005/8/layout/process5"/>
    <dgm:cxn modelId="{DC9BD835-FC77-4E4F-ACB0-CA983131FD0B}" type="presParOf" srcId="{5383FDA3-64FA-604A-8CAF-995772572DB0}" destId="{AC48ED73-8B05-6041-911E-F23E178815C4}" srcOrd="0" destOrd="0" presId="urn:microsoft.com/office/officeart/2005/8/layout/process5"/>
    <dgm:cxn modelId="{5C74A403-0B11-AF4B-9244-65D39232F884}" type="presParOf" srcId="{CBF254FA-D4E0-B74E-A18D-AE53AEBD67CD}" destId="{F11F753D-D453-BC4F-BACE-C4F8A11ECEA5}" srcOrd="8" destOrd="0" presId="urn:microsoft.com/office/officeart/2005/8/layout/process5"/>
    <dgm:cxn modelId="{485F9726-05AC-F441-8FE0-385E5B103E36}" type="presParOf" srcId="{CBF254FA-D4E0-B74E-A18D-AE53AEBD67CD}" destId="{F8E19199-589F-1946-8222-73EA4584121E}" srcOrd="9" destOrd="0" presId="urn:microsoft.com/office/officeart/2005/8/layout/process5"/>
    <dgm:cxn modelId="{678B64E3-BB14-9443-9C28-BAF379A94C2A}" type="presParOf" srcId="{F8E19199-589F-1946-8222-73EA4584121E}" destId="{1E3ABFF9-C6C0-0441-8FEA-3F98FEF0374E}" srcOrd="0" destOrd="0" presId="urn:microsoft.com/office/officeart/2005/8/layout/process5"/>
    <dgm:cxn modelId="{82332E0B-3DF2-A24D-BC83-2EBFB8E2E536}" type="presParOf" srcId="{CBF254FA-D4E0-B74E-A18D-AE53AEBD67CD}" destId="{529FCC09-4687-E147-80E8-2EB7609DC9CF}" srcOrd="10" destOrd="0" presId="urn:microsoft.com/office/officeart/2005/8/layout/process5"/>
    <dgm:cxn modelId="{84E727FC-8DF8-9948-B439-07C8E787C3A6}" type="presParOf" srcId="{CBF254FA-D4E0-B74E-A18D-AE53AEBD67CD}" destId="{5381123D-2C93-3241-8E06-B77D04CAE8EC}" srcOrd="11" destOrd="0" presId="urn:microsoft.com/office/officeart/2005/8/layout/process5"/>
    <dgm:cxn modelId="{782EF668-7538-6A4E-B319-8B048FFE4044}" type="presParOf" srcId="{5381123D-2C93-3241-8E06-B77D04CAE8EC}" destId="{2E3787C8-BF17-C343-9F7D-55355502CEE3}" srcOrd="0" destOrd="0" presId="urn:microsoft.com/office/officeart/2005/8/layout/process5"/>
    <dgm:cxn modelId="{6AEAA92D-C4D5-D643-8CD4-71C3C81BEC92}" type="presParOf" srcId="{CBF254FA-D4E0-B74E-A18D-AE53AEBD67CD}" destId="{1850AAD1-4903-FE47-A71D-0B73E666CD99}" srcOrd="12" destOrd="0" presId="urn:microsoft.com/office/officeart/2005/8/layout/process5"/>
    <dgm:cxn modelId="{063A4DBB-D75A-ED40-B0C7-C31F5B69AAC9}" type="presParOf" srcId="{CBF254FA-D4E0-B74E-A18D-AE53AEBD67CD}" destId="{D7CE2DAE-ABF0-9641-AE1A-0DB79AEBD84A}" srcOrd="13" destOrd="0" presId="urn:microsoft.com/office/officeart/2005/8/layout/process5"/>
    <dgm:cxn modelId="{0AD1E0B4-C417-0647-9C40-7D0AFD2699D0}" type="presParOf" srcId="{D7CE2DAE-ABF0-9641-AE1A-0DB79AEBD84A}" destId="{DC4C8257-9496-D04B-A26B-2200A3FFE3E7}" srcOrd="0" destOrd="0" presId="urn:microsoft.com/office/officeart/2005/8/layout/process5"/>
    <dgm:cxn modelId="{345AAA4E-7EE1-C44D-B312-3D470151EE07}" type="presParOf" srcId="{CBF254FA-D4E0-B74E-A18D-AE53AEBD67CD}" destId="{0538887E-FF31-324E-B401-E87E44AFF0AA}" srcOrd="14" destOrd="0" presId="urn:microsoft.com/office/officeart/2005/8/layout/process5"/>
    <dgm:cxn modelId="{274BBA1F-00C9-4243-B04B-070A035D8E9F}" type="presParOf" srcId="{CBF254FA-D4E0-B74E-A18D-AE53AEBD67CD}" destId="{92EB25B1-D4AE-754E-BD44-115E26D1FF80}" srcOrd="15" destOrd="0" presId="urn:microsoft.com/office/officeart/2005/8/layout/process5"/>
    <dgm:cxn modelId="{3F5A20A5-5E14-734D-BDC8-243E9B365827}" type="presParOf" srcId="{92EB25B1-D4AE-754E-BD44-115E26D1FF80}" destId="{B4D2AADB-2320-D741-9683-970A9AF56C3E}" srcOrd="0" destOrd="0" presId="urn:microsoft.com/office/officeart/2005/8/layout/process5"/>
    <dgm:cxn modelId="{9D22F929-339A-844D-9885-66AB1512A8AB}" type="presParOf" srcId="{CBF254FA-D4E0-B74E-A18D-AE53AEBD67CD}" destId="{C225C079-1737-3742-99A0-0A7B593214FB}" srcOrd="16" destOrd="0" presId="urn:microsoft.com/office/officeart/2005/8/layout/process5"/>
    <dgm:cxn modelId="{8E9D851C-5056-C849-9EBF-A78085CCC5D8}" type="presParOf" srcId="{CBF254FA-D4E0-B74E-A18D-AE53AEBD67CD}" destId="{C8297064-9915-AB4E-A9CB-FFEA8FC197B9}" srcOrd="17" destOrd="0" presId="urn:microsoft.com/office/officeart/2005/8/layout/process5"/>
    <dgm:cxn modelId="{94895D36-40FD-1046-B05E-C751DB16DF6D}" type="presParOf" srcId="{C8297064-9915-AB4E-A9CB-FFEA8FC197B9}" destId="{EDC8E22C-F874-6448-9DE8-54F7348385E0}" srcOrd="0" destOrd="0" presId="urn:microsoft.com/office/officeart/2005/8/layout/process5"/>
    <dgm:cxn modelId="{AEDD76F6-F2A2-594E-A0EE-C6571AC46FF2}" type="presParOf" srcId="{CBF254FA-D4E0-B74E-A18D-AE53AEBD67CD}" destId="{098F0226-B690-1B45-B506-7C933BFB7998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5E3D8-47D8-1A4C-9387-6DE60324DF6F}">
      <dsp:nvSpPr>
        <dsp:cNvPr id="0" name=""/>
        <dsp:cNvSpPr/>
      </dsp:nvSpPr>
      <dsp:spPr>
        <a:xfrm>
          <a:off x="5175" y="487487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Scope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Goals, Actions, Data, Analysis, Ethics</a:t>
          </a:r>
        </a:p>
      </dsp:txBody>
      <dsp:txXfrm>
        <a:off x="44938" y="527250"/>
        <a:ext cx="2183175" cy="1278095"/>
      </dsp:txXfrm>
    </dsp:sp>
    <dsp:sp modelId="{A58869D2-B78E-DD40-ACB3-9F052F33CBCE}">
      <dsp:nvSpPr>
        <dsp:cNvPr id="0" name=""/>
        <dsp:cNvSpPr/>
      </dsp:nvSpPr>
      <dsp:spPr>
        <a:xfrm>
          <a:off x="2466994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997953"/>
        <a:ext cx="335784" cy="336690"/>
      </dsp:txXfrm>
    </dsp:sp>
    <dsp:sp modelId="{C234DD4B-5CB7-E549-AD0E-83532D584FCF}">
      <dsp:nvSpPr>
        <dsp:cNvPr id="0" name=""/>
        <dsp:cNvSpPr/>
      </dsp:nvSpPr>
      <dsp:spPr>
        <a:xfrm>
          <a:off x="3172957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Get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Store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Link Data</a:t>
          </a:r>
        </a:p>
      </dsp:txBody>
      <dsp:txXfrm>
        <a:off x="3212720" y="527250"/>
        <a:ext cx="2183175" cy="1278095"/>
      </dsp:txXfrm>
    </dsp:sp>
    <dsp:sp modelId="{16C02E65-2210-C24E-8692-38A2A70EC148}">
      <dsp:nvSpPr>
        <dsp:cNvPr id="0" name=""/>
        <dsp:cNvSpPr/>
      </dsp:nvSpPr>
      <dsp:spPr>
        <a:xfrm>
          <a:off x="5634777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634777" y="997953"/>
        <a:ext cx="335784" cy="336690"/>
      </dsp:txXfrm>
    </dsp:sp>
    <dsp:sp modelId="{FBF1C564-B2B8-4C41-BE63-B8171F8EB76E}">
      <dsp:nvSpPr>
        <dsp:cNvPr id="0" name=""/>
        <dsp:cNvSpPr/>
      </dsp:nvSpPr>
      <dsp:spPr>
        <a:xfrm>
          <a:off x="6340740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Exploration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Entities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temporal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Spatial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…</a:t>
          </a:r>
        </a:p>
      </dsp:txBody>
      <dsp:txXfrm>
        <a:off x="6380503" y="527250"/>
        <a:ext cx="2183175" cy="1278095"/>
      </dsp:txXfrm>
    </dsp:sp>
    <dsp:sp modelId="{680472FB-1DED-B043-9C18-8E9AFCBED6E9}">
      <dsp:nvSpPr>
        <dsp:cNvPr id="0" name=""/>
        <dsp:cNvSpPr/>
      </dsp:nvSpPr>
      <dsp:spPr>
        <a:xfrm>
          <a:off x="8802559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8802559" y="997953"/>
        <a:ext cx="335784" cy="336690"/>
      </dsp:txXfrm>
    </dsp:sp>
    <dsp:sp modelId="{CC8F3904-974E-2647-9B88-B6062079D1ED}">
      <dsp:nvSpPr>
        <dsp:cNvPr id="0" name=""/>
        <dsp:cNvSpPr/>
      </dsp:nvSpPr>
      <dsp:spPr>
        <a:xfrm>
          <a:off x="9508522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Rows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Labels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Features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Models</a:t>
          </a:r>
        </a:p>
      </dsp:txBody>
      <dsp:txXfrm>
        <a:off x="9548285" y="527250"/>
        <a:ext cx="2183175" cy="1278095"/>
      </dsp:txXfrm>
    </dsp:sp>
    <dsp:sp modelId="{5383FDA3-64FA-604A-8CAF-995772572DB0}">
      <dsp:nvSpPr>
        <dsp:cNvPr id="0" name=""/>
        <dsp:cNvSpPr/>
      </dsp:nvSpPr>
      <dsp:spPr>
        <a:xfrm rot="5400000">
          <a:off x="10400027" y="2003497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0471528" y="2044226"/>
        <a:ext cx="336690" cy="335784"/>
      </dsp:txXfrm>
    </dsp:sp>
    <dsp:sp modelId="{F11F753D-D453-BC4F-BACE-C4F8A11ECEA5}">
      <dsp:nvSpPr>
        <dsp:cNvPr id="0" name=""/>
        <dsp:cNvSpPr/>
      </dsp:nvSpPr>
      <dsp:spPr>
        <a:xfrm>
          <a:off x="9508522" y="2750189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Selection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Train-Test Splits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Performance Metrics</a:t>
          </a:r>
        </a:p>
      </dsp:txBody>
      <dsp:txXfrm>
        <a:off x="9548285" y="2789952"/>
        <a:ext cx="2183175" cy="1278095"/>
      </dsp:txXfrm>
    </dsp:sp>
    <dsp:sp modelId="{F8E19199-589F-1946-8222-73EA4584121E}">
      <dsp:nvSpPr>
        <dsp:cNvPr id="0" name=""/>
        <dsp:cNvSpPr/>
      </dsp:nvSpPr>
      <dsp:spPr>
        <a:xfrm rot="10800000">
          <a:off x="8829712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8973620" y="3260654"/>
        <a:ext cx="335784" cy="336690"/>
      </dsp:txXfrm>
    </dsp:sp>
    <dsp:sp modelId="{529FCC09-4687-E147-80E8-2EB7609DC9CF}">
      <dsp:nvSpPr>
        <dsp:cNvPr id="0" name=""/>
        <dsp:cNvSpPr/>
      </dsp:nvSpPr>
      <dsp:spPr>
        <a:xfrm>
          <a:off x="6340740" y="2750189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Interpretation</a:t>
          </a:r>
        </a:p>
      </dsp:txBody>
      <dsp:txXfrm>
        <a:off x="6380503" y="2789952"/>
        <a:ext cx="2183175" cy="1278095"/>
      </dsp:txXfrm>
    </dsp:sp>
    <dsp:sp modelId="{5381123D-2C93-3241-8E06-B77D04CAE8EC}">
      <dsp:nvSpPr>
        <dsp:cNvPr id="0" name=""/>
        <dsp:cNvSpPr/>
      </dsp:nvSpPr>
      <dsp:spPr>
        <a:xfrm rot="10800000">
          <a:off x="5661929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5805837" y="3260654"/>
        <a:ext cx="335784" cy="336690"/>
      </dsp:txXfrm>
    </dsp:sp>
    <dsp:sp modelId="{1850AAD1-4903-FE47-A71D-0B73E666CD99}">
      <dsp:nvSpPr>
        <dsp:cNvPr id="0" name=""/>
        <dsp:cNvSpPr/>
      </dsp:nvSpPr>
      <dsp:spPr>
        <a:xfrm>
          <a:off x="3172957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Dealing with Bias and Fairness</a:t>
          </a:r>
        </a:p>
      </dsp:txBody>
      <dsp:txXfrm>
        <a:off x="3212720" y="2789952"/>
        <a:ext cx="2183175" cy="1278095"/>
      </dsp:txXfrm>
    </dsp:sp>
    <dsp:sp modelId="{D7CE2DAE-ABF0-9641-AE1A-0DB79AEBD84A}">
      <dsp:nvSpPr>
        <dsp:cNvPr id="0" name=""/>
        <dsp:cNvSpPr/>
      </dsp:nvSpPr>
      <dsp:spPr>
        <a:xfrm rot="10800000">
          <a:off x="2494147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2638055" y="3260654"/>
        <a:ext cx="335784" cy="336690"/>
      </dsp:txXfrm>
    </dsp:sp>
    <dsp:sp modelId="{0538887E-FF31-324E-B401-E87E44AFF0AA}">
      <dsp:nvSpPr>
        <dsp:cNvPr id="0" name=""/>
        <dsp:cNvSpPr/>
      </dsp:nvSpPr>
      <dsp:spPr>
        <a:xfrm>
          <a:off x="5175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Field Trial Design</a:t>
          </a:r>
        </a:p>
      </dsp:txBody>
      <dsp:txXfrm>
        <a:off x="44938" y="2789952"/>
        <a:ext cx="2183175" cy="1278095"/>
      </dsp:txXfrm>
    </dsp:sp>
    <dsp:sp modelId="{92EB25B1-D4AE-754E-BD44-115E26D1FF80}">
      <dsp:nvSpPr>
        <dsp:cNvPr id="0" name=""/>
        <dsp:cNvSpPr/>
      </dsp:nvSpPr>
      <dsp:spPr>
        <a:xfrm rot="5400000">
          <a:off x="896679" y="4266199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968180" y="4306928"/>
        <a:ext cx="336690" cy="335784"/>
      </dsp:txXfrm>
    </dsp:sp>
    <dsp:sp modelId="{C225C079-1737-3742-99A0-0A7B593214FB}">
      <dsp:nvSpPr>
        <dsp:cNvPr id="0" name=""/>
        <dsp:cNvSpPr/>
      </dsp:nvSpPr>
      <dsp:spPr>
        <a:xfrm>
          <a:off x="5175" y="5012891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Deployment</a:t>
          </a:r>
        </a:p>
      </dsp:txBody>
      <dsp:txXfrm>
        <a:off x="44938" y="5052654"/>
        <a:ext cx="2183175" cy="1278095"/>
      </dsp:txXfrm>
    </dsp:sp>
    <dsp:sp modelId="{C8297064-9915-AB4E-A9CB-FFEA8FC197B9}">
      <dsp:nvSpPr>
        <dsp:cNvPr id="0" name=""/>
        <dsp:cNvSpPr/>
      </dsp:nvSpPr>
      <dsp:spPr>
        <a:xfrm>
          <a:off x="2466994" y="5411126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5523356"/>
        <a:ext cx="335784" cy="336690"/>
      </dsp:txXfrm>
    </dsp:sp>
    <dsp:sp modelId="{098F0226-B690-1B45-B506-7C933BFB7998}">
      <dsp:nvSpPr>
        <dsp:cNvPr id="0" name=""/>
        <dsp:cNvSpPr/>
      </dsp:nvSpPr>
      <dsp:spPr>
        <a:xfrm>
          <a:off x="3172957" y="5012891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Monitoring</a:t>
          </a:r>
        </a:p>
      </dsp:txBody>
      <dsp:txXfrm>
        <a:off x="3212720" y="5052654"/>
        <a:ext cx="2183175" cy="1278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" name="Google Shape;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8021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5b0c8fd486_0_9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5b0c8fd486_0_9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5806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5b0c8fd486_0_9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5b0c8fd486_0_9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5025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5b0c8fd486_0_9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5b0c8fd486_0_9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4231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5b0c8fd486_0_9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5b0c8fd486_0_9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6784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5b0c8fd486_0_9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5b0c8fd486_0_9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7815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5b0c8fd486_0_9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5b0c8fd486_0_9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1038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5b0c8fd486_0_9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5b0c8fd486_0_9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57283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82374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92447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6dad9273e7_0_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5" name="Google Shape;15;g6dad9273e7_0_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6" name="Google Shape;16;g6dad9273e7_0_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11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6dad9273e7_0_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g6dad9273e7_0_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g6dad9273e7_0_11"/>
          <p:cNvSpPr/>
          <p:nvPr/>
        </p:nvSpPr>
        <p:spPr>
          <a:xfrm>
            <a:off x="-14200" y="-36767"/>
            <a:ext cx="12220500" cy="1010161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6dad9273e7_0_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4" name="Google Shape;24;g6dad9273e7_0_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6dad9273e7_0_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g6dad9273e7_0_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g6dad9273e7_0_1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g6dad9273e7_0_1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6dad9273e7_0_4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0"/>
          <p:cNvSpPr txBox="1">
            <a:spLocks noGrp="1"/>
          </p:cNvSpPr>
          <p:nvPr>
            <p:ph type="body" idx="1"/>
          </p:nvPr>
        </p:nvSpPr>
        <p:spPr>
          <a:xfrm>
            <a:off x="297706" y="1353806"/>
            <a:ext cx="11666363" cy="495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40"/>
          <p:cNvSpPr/>
          <p:nvPr/>
        </p:nvSpPr>
        <p:spPr>
          <a:xfrm>
            <a:off x="0" y="6434064"/>
            <a:ext cx="12192000" cy="423936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Rayid Ghani															@rayidghani				</a:t>
            </a: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40"/>
          <p:cNvSpPr/>
          <p:nvPr/>
        </p:nvSpPr>
        <p:spPr>
          <a:xfrm>
            <a:off x="0" y="1"/>
            <a:ext cx="12192000" cy="1206639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0"/>
          <p:cNvSpPr txBox="1">
            <a:spLocks noGrp="1"/>
          </p:cNvSpPr>
          <p:nvPr>
            <p:ph type="title"/>
          </p:nvPr>
        </p:nvSpPr>
        <p:spPr>
          <a:xfrm>
            <a:off x="0" y="23412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solidFill>
                  <a:srgbClr val="F2F2F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6dad9273e7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g6dad9273e7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g6dad9273e7_0_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5.xml"/><Relationship Id="rId7" Type="http://schemas.openxmlformats.org/officeDocument/2006/relationships/hyperlink" Target="https://www.slido.com/support/ppi/how-to-change-the-design" TargetMode="Externa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hyperlink" Target="https://www.slido.com/powerpoint-polling?utm_source=powerpoint&amp;utm_medium=placeholder-slide" TargetMode="External"/><Relationship Id="rId9" Type="http://schemas.openxmlformats.org/officeDocument/2006/relationships/image" Target="../media/image8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vertyactionlab.org/resource/power-calculation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"/>
          <p:cNvSpPr txBox="1"/>
          <p:nvPr/>
        </p:nvSpPr>
        <p:spPr>
          <a:xfrm>
            <a:off x="0" y="1014225"/>
            <a:ext cx="12192000" cy="23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Evaluating ML Systems through Randomized Controlled Trials (RCTs)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"/>
          <p:cNvSpPr txBox="1"/>
          <p:nvPr/>
        </p:nvSpPr>
        <p:spPr>
          <a:xfrm>
            <a:off x="0" y="3429513"/>
            <a:ext cx="121920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Rayid Ghani</a:t>
            </a:r>
            <a:endParaRPr sz="2800" b="0" i="0" u="none" strike="noStrike" cap="none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9638" y="4968362"/>
            <a:ext cx="5192713" cy="1813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E0A5F0-1D89-954D-91FB-596CD9E69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Wrap-p class </a:t>
            </a:r>
            <a:r>
              <a:rPr lang="en-US" dirty="0" err="1">
                <a:solidFill>
                  <a:srgbClr val="C00000"/>
                </a:solidFill>
              </a:rPr>
              <a:t>tuesday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Presentations next </a:t>
            </a:r>
            <a:r>
              <a:rPr lang="en-US" dirty="0" err="1">
                <a:solidFill>
                  <a:srgbClr val="C00000"/>
                </a:solidFill>
              </a:rPr>
              <a:t>thursday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Final Reports due finals week -  Wednesday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277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/>
              <a:t>Project checklist</a:t>
            </a:r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dirty="0"/>
              <a:t> Train Test Splits – make sure you’re using all of them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dirty="0"/>
              <a:t> Features – make sure you have relevant features</a:t>
            </a:r>
            <a:endParaRPr dirty="0"/>
          </a:p>
          <a:p>
            <a:pPr marL="91440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dirty="0"/>
              <a:t>Imputation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dirty="0"/>
              <a:t> Models</a:t>
            </a:r>
            <a:endParaRPr dirty="0"/>
          </a:p>
          <a:p>
            <a:pPr marL="91440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dirty="0"/>
              <a:t>Make sure you have an appropriately large grid and model types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dirty="0"/>
              <a:t> Model Selection</a:t>
            </a:r>
            <a:endParaRPr dirty="0"/>
          </a:p>
          <a:p>
            <a:pPr marL="91440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dirty="0"/>
              <a:t>Initial metric (sanity check with PR-k curve), and selection metric over time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dirty="0"/>
              <a:t> Interpretability</a:t>
            </a:r>
            <a:endParaRPr dirty="0"/>
          </a:p>
          <a:p>
            <a:pPr marL="91440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dirty="0"/>
              <a:t>Feature </a:t>
            </a:r>
            <a:r>
              <a:rPr lang="en-US" dirty="0" err="1"/>
              <a:t>importances</a:t>
            </a:r>
            <a:r>
              <a:rPr lang="en-US" dirty="0"/>
              <a:t>, Cross-Tabs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dirty="0"/>
              <a:t> Bias</a:t>
            </a:r>
            <a:endParaRPr dirty="0"/>
          </a:p>
          <a:p>
            <a:pPr marL="91440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dirty="0"/>
              <a:t>Protected Group and Bias Metric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2A94-A63F-6149-AA28-2E35B60E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902576-68A9-6E48-B0FE-5B1889953DC8}"/>
              </a:ext>
            </a:extLst>
          </p:cNvPr>
          <p:cNvGraphicFramePr/>
          <p:nvPr/>
        </p:nvGraphicFramePr>
        <p:xfrm>
          <a:off x="180467" y="0"/>
          <a:ext cx="11776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2C99BF2-C81A-5246-89D3-E49BCDCAD699}"/>
              </a:ext>
            </a:extLst>
          </p:cNvPr>
          <p:cNvSpPr/>
          <p:nvPr/>
        </p:nvSpPr>
        <p:spPr>
          <a:xfrm>
            <a:off x="49428" y="2534144"/>
            <a:ext cx="2534195" cy="178961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09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86FD19-DA36-DD98-054F-F7B82B737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708E2-A31C-FEA5-EA26-910BB5B654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ML metrics (AUC, precision, recall ,etc.) on offline data are insufficient for real world evaluation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need to carefully design evaluations to test whether our system will have real world impact</a:t>
            </a:r>
          </a:p>
        </p:txBody>
      </p:sp>
    </p:spTree>
    <p:extLst>
      <p:ext uri="{BB962C8B-B14F-4D97-AF65-F5344CB8AC3E}">
        <p14:creationId xmlns:p14="http://schemas.microsoft.com/office/powerpoint/2010/main" val="3852960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DA22F7-7CF4-AE13-9018-8CA18CBE8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would we evaluate the system we’re building?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A2EB2C-4EF1-5EB0-A6E8-A0CFFFAF8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What question(s) would you want a field evaluation (A/B test or trial) to answer?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051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 dirty="0"/>
              <a:t>Field Validation: Beyond A/B Testing</a:t>
            </a:r>
            <a:endParaRPr dirty="0"/>
          </a:p>
        </p:txBody>
      </p:sp>
      <p:sp>
        <p:nvSpPr>
          <p:cNvPr id="259" name="Google Shape;259;p3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How well does the model perform in the real world?</a:t>
            </a:r>
          </a:p>
          <a:p>
            <a:pPr lvl="1" indent="-381000">
              <a:spcBef>
                <a:spcPts val="0"/>
              </a:spcBef>
              <a:buSzPts val="2400"/>
              <a:buChar char="●"/>
            </a:pPr>
            <a:r>
              <a:rPr lang="en-US" sz="2400" dirty="0"/>
              <a:t>Validation on truly unseen future data; only way to ensure against leakage and confounders</a:t>
            </a:r>
            <a:br>
              <a:rPr lang="en-US" dirty="0"/>
            </a:br>
            <a:endParaRPr lang="en-US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What key assumptions in our formulation need to be tested?</a:t>
            </a:r>
          </a:p>
          <a:p>
            <a:pPr lvl="1" indent="-381000">
              <a:spcBef>
                <a:spcPts val="0"/>
              </a:spcBef>
              <a:buSzPts val="2400"/>
              <a:buChar char="●"/>
            </a:pPr>
            <a:r>
              <a:rPr lang="en-US" sz="2400" dirty="0"/>
              <a:t>Are we intervening with the “right” people?</a:t>
            </a:r>
          </a:p>
          <a:p>
            <a:pPr lvl="1" indent="-381000">
              <a:spcBef>
                <a:spcPts val="0"/>
              </a:spcBef>
              <a:buSzPts val="2400"/>
              <a:buChar char="●"/>
            </a:pPr>
            <a:r>
              <a:rPr lang="en-US" sz="2400" dirty="0"/>
              <a:t>Are we intervening in the best way possible?</a:t>
            </a:r>
          </a:p>
          <a:p>
            <a:pPr lvl="1" indent="-381000">
              <a:spcBef>
                <a:spcPts val="0"/>
              </a:spcBef>
              <a:buSzPts val="2400"/>
              <a:buChar char="●"/>
            </a:pPr>
            <a:r>
              <a:rPr lang="en-US" sz="2400" dirty="0"/>
              <a:t>Impact of historical decision making / selective labels?</a:t>
            </a:r>
            <a:br>
              <a:rPr lang="en-US" dirty="0"/>
            </a:br>
            <a:endParaRPr lang="en-US" dirty="0"/>
          </a:p>
          <a:p>
            <a:r>
              <a:rPr lang="en-US" dirty="0"/>
              <a:t>Most importantly: </a:t>
            </a:r>
            <a:r>
              <a:rPr lang="en-US" b="1" dirty="0"/>
              <a:t>how well does the ML system we’re building help the organization realize its goals?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08053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1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3200" dirty="0"/>
              <a:t>CASE STUDY: Mental Health and Incarceration</a:t>
            </a:r>
            <a:endParaRPr sz="3200" dirty="0"/>
          </a:p>
        </p:txBody>
      </p:sp>
      <p:sp>
        <p:nvSpPr>
          <p:cNvPr id="14" name="Google Shape;63;p9">
            <a:extLst>
              <a:ext uri="{FF2B5EF4-FFF2-40B4-BE49-F238E27FC236}">
                <a16:creationId xmlns:a16="http://schemas.microsoft.com/office/drawing/2014/main" id="{101348C2-B86F-FD43-A555-E138761C408A}"/>
              </a:ext>
            </a:extLst>
          </p:cNvPr>
          <p:cNvSpPr/>
          <p:nvPr/>
        </p:nvSpPr>
        <p:spPr>
          <a:xfrm>
            <a:off x="1382184" y="2163433"/>
            <a:ext cx="2036000" cy="117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867">
                <a:latin typeface="Century Gothic"/>
                <a:ea typeface="Century Gothic"/>
                <a:cs typeface="Century Gothic"/>
                <a:sym typeface="Century Gothic"/>
              </a:rPr>
              <a:t>UNMET</a:t>
            </a:r>
            <a:endParaRPr sz="1867"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/>
            <a:r>
              <a:rPr lang="en" sz="1867">
                <a:latin typeface="Century Gothic"/>
                <a:ea typeface="Century Gothic"/>
                <a:cs typeface="Century Gothic"/>
                <a:sym typeface="Century Gothic"/>
              </a:rPr>
              <a:t>NEEDS</a:t>
            </a:r>
            <a:endParaRPr sz="1867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" name="Google Shape;64;p9">
            <a:extLst>
              <a:ext uri="{FF2B5EF4-FFF2-40B4-BE49-F238E27FC236}">
                <a16:creationId xmlns:a16="http://schemas.microsoft.com/office/drawing/2014/main" id="{90B171BF-4614-864D-AD83-2EAB6E0F4918}"/>
              </a:ext>
            </a:extLst>
          </p:cNvPr>
          <p:cNvSpPr/>
          <p:nvPr/>
        </p:nvSpPr>
        <p:spPr>
          <a:xfrm>
            <a:off x="5078000" y="2163433"/>
            <a:ext cx="2036000" cy="117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867">
                <a:latin typeface="Century Gothic"/>
                <a:ea typeface="Century Gothic"/>
                <a:cs typeface="Century Gothic"/>
                <a:sym typeface="Century Gothic"/>
              </a:rPr>
              <a:t>MISDEMEANOR</a:t>
            </a:r>
            <a:endParaRPr sz="1867"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/>
            <a:r>
              <a:rPr lang="en" sz="1867">
                <a:latin typeface="Century Gothic"/>
                <a:ea typeface="Century Gothic"/>
                <a:cs typeface="Century Gothic"/>
                <a:sym typeface="Century Gothic"/>
              </a:rPr>
              <a:t>ARREST</a:t>
            </a:r>
            <a:endParaRPr sz="1867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Google Shape;65;p9">
            <a:extLst>
              <a:ext uri="{FF2B5EF4-FFF2-40B4-BE49-F238E27FC236}">
                <a16:creationId xmlns:a16="http://schemas.microsoft.com/office/drawing/2014/main" id="{DF55D5B7-716B-6D45-B6C9-4C3F3598882F}"/>
              </a:ext>
            </a:extLst>
          </p:cNvPr>
          <p:cNvSpPr/>
          <p:nvPr/>
        </p:nvSpPr>
        <p:spPr>
          <a:xfrm>
            <a:off x="8773817" y="2163433"/>
            <a:ext cx="2036000" cy="117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867">
                <a:latin typeface="Century Gothic"/>
                <a:ea typeface="Century Gothic"/>
                <a:cs typeface="Century Gothic"/>
                <a:sym typeface="Century Gothic"/>
              </a:rPr>
              <a:t>JAIL</a:t>
            </a:r>
            <a:endParaRPr sz="1867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" name="Google Shape;66;p9">
            <a:extLst>
              <a:ext uri="{FF2B5EF4-FFF2-40B4-BE49-F238E27FC236}">
                <a16:creationId xmlns:a16="http://schemas.microsoft.com/office/drawing/2014/main" id="{D7190CA9-3CAA-9C48-9722-3EA125A638DD}"/>
              </a:ext>
            </a:extLst>
          </p:cNvPr>
          <p:cNvCxnSpPr>
            <a:stCxn id="14" idx="3"/>
            <a:endCxn id="15" idx="1"/>
          </p:cNvCxnSpPr>
          <p:nvPr/>
        </p:nvCxnSpPr>
        <p:spPr>
          <a:xfrm>
            <a:off x="3418184" y="2750233"/>
            <a:ext cx="16600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" name="Google Shape;67;p9">
            <a:extLst>
              <a:ext uri="{FF2B5EF4-FFF2-40B4-BE49-F238E27FC236}">
                <a16:creationId xmlns:a16="http://schemas.microsoft.com/office/drawing/2014/main" id="{A5B35F6F-F55D-834A-B034-67596A21B238}"/>
              </a:ext>
            </a:extLst>
          </p:cNvPr>
          <p:cNvCxnSpPr>
            <a:stCxn id="15" idx="3"/>
            <a:endCxn id="16" idx="1"/>
          </p:cNvCxnSpPr>
          <p:nvPr/>
        </p:nvCxnSpPr>
        <p:spPr>
          <a:xfrm>
            <a:off x="7114000" y="2750233"/>
            <a:ext cx="16600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" name="Google Shape;68;p9">
            <a:extLst>
              <a:ext uri="{FF2B5EF4-FFF2-40B4-BE49-F238E27FC236}">
                <a16:creationId xmlns:a16="http://schemas.microsoft.com/office/drawing/2014/main" id="{02B36974-2DB9-264F-A114-77788DBC9A3A}"/>
              </a:ext>
            </a:extLst>
          </p:cNvPr>
          <p:cNvCxnSpPr>
            <a:stCxn id="16" idx="2"/>
            <a:endCxn id="14" idx="2"/>
          </p:cNvCxnSpPr>
          <p:nvPr/>
        </p:nvCxnSpPr>
        <p:spPr>
          <a:xfrm rot="5400000">
            <a:off x="6095617" y="-358367"/>
            <a:ext cx="800" cy="7391600"/>
          </a:xfrm>
          <a:prstGeom prst="curvedConnector3">
            <a:avLst>
              <a:gd name="adj1" fmla="val 174991667"/>
            </a:avLst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0" name="Google Shape;70;p9">
            <a:extLst>
              <a:ext uri="{FF2B5EF4-FFF2-40B4-BE49-F238E27FC236}">
                <a16:creationId xmlns:a16="http://schemas.microsoft.com/office/drawing/2014/main" id="{9CFFFC2A-EF74-6244-90BA-AE0EC1F84273}"/>
              </a:ext>
            </a:extLst>
          </p:cNvPr>
          <p:cNvSpPr txBox="1"/>
          <p:nvPr/>
        </p:nvSpPr>
        <p:spPr>
          <a:xfrm>
            <a:off x="4029967" y="4736967"/>
            <a:ext cx="4050400" cy="5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1867">
                <a:latin typeface="Century Gothic"/>
                <a:ea typeface="Century Gothic"/>
                <a:cs typeface="Century Gothic"/>
                <a:sym typeface="Century Gothic"/>
              </a:rPr>
              <a:t>worsening or failing to improve</a:t>
            </a:r>
            <a:endParaRPr sz="1867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" name="Google Shape;69;p9">
            <a:extLst>
              <a:ext uri="{FF2B5EF4-FFF2-40B4-BE49-F238E27FC236}">
                <a16:creationId xmlns:a16="http://schemas.microsoft.com/office/drawing/2014/main" id="{2EE88406-084C-7842-9ACA-C23A6C7E978E}"/>
              </a:ext>
            </a:extLst>
          </p:cNvPr>
          <p:cNvSpPr txBox="1"/>
          <p:nvPr/>
        </p:nvSpPr>
        <p:spPr>
          <a:xfrm>
            <a:off x="415600" y="1145433"/>
            <a:ext cx="11694000" cy="10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3200" dirty="0">
                <a:latin typeface="Century Gothic"/>
                <a:ea typeface="Century Gothic"/>
                <a:cs typeface="Century Gothic"/>
                <a:sym typeface="Century Gothic"/>
              </a:rPr>
              <a:t>Cycle of Incarceration</a:t>
            </a:r>
            <a:endParaRPr sz="32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82171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1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3200" dirty="0"/>
              <a:t>CASE STUDY: Mental Health and Incarceration</a:t>
            </a:r>
            <a:endParaRPr sz="3200" dirty="0"/>
          </a:p>
        </p:txBody>
      </p:sp>
      <p:sp>
        <p:nvSpPr>
          <p:cNvPr id="21" name="Google Shape;69;p9">
            <a:extLst>
              <a:ext uri="{FF2B5EF4-FFF2-40B4-BE49-F238E27FC236}">
                <a16:creationId xmlns:a16="http://schemas.microsoft.com/office/drawing/2014/main" id="{2EE88406-084C-7842-9ACA-C23A6C7E978E}"/>
              </a:ext>
            </a:extLst>
          </p:cNvPr>
          <p:cNvSpPr txBox="1"/>
          <p:nvPr/>
        </p:nvSpPr>
        <p:spPr>
          <a:xfrm>
            <a:off x="415600" y="1145433"/>
            <a:ext cx="11694000" cy="10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3200" dirty="0">
                <a:latin typeface="Century Gothic"/>
                <a:ea typeface="Century Gothic"/>
                <a:cs typeface="Century Gothic"/>
                <a:sym typeface="Century Gothic"/>
              </a:rPr>
              <a:t>Breaking the Cycle</a:t>
            </a:r>
            <a:endParaRPr sz="32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" name="Google Shape;75;p10">
            <a:extLst>
              <a:ext uri="{FF2B5EF4-FFF2-40B4-BE49-F238E27FC236}">
                <a16:creationId xmlns:a16="http://schemas.microsoft.com/office/drawing/2014/main" id="{8C379909-E112-AF40-AB06-F3DCE0D1D789}"/>
              </a:ext>
            </a:extLst>
          </p:cNvPr>
          <p:cNvSpPr/>
          <p:nvPr/>
        </p:nvSpPr>
        <p:spPr>
          <a:xfrm>
            <a:off x="1382184" y="2163433"/>
            <a:ext cx="2036000" cy="117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867">
                <a:latin typeface="Century Gothic"/>
                <a:ea typeface="Century Gothic"/>
                <a:cs typeface="Century Gothic"/>
                <a:sym typeface="Century Gothic"/>
              </a:rPr>
              <a:t>UNMET</a:t>
            </a:r>
            <a:endParaRPr sz="1867"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/>
            <a:r>
              <a:rPr lang="en" sz="1867">
                <a:latin typeface="Century Gothic"/>
                <a:ea typeface="Century Gothic"/>
                <a:cs typeface="Century Gothic"/>
                <a:sym typeface="Century Gothic"/>
              </a:rPr>
              <a:t>NEEDS</a:t>
            </a:r>
            <a:endParaRPr sz="1867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" name="Google Shape;76;p10">
            <a:extLst>
              <a:ext uri="{FF2B5EF4-FFF2-40B4-BE49-F238E27FC236}">
                <a16:creationId xmlns:a16="http://schemas.microsoft.com/office/drawing/2014/main" id="{6B36B48D-D911-014D-8726-16E92C35FEF1}"/>
              </a:ext>
            </a:extLst>
          </p:cNvPr>
          <p:cNvSpPr/>
          <p:nvPr/>
        </p:nvSpPr>
        <p:spPr>
          <a:xfrm>
            <a:off x="5078000" y="2163433"/>
            <a:ext cx="2036000" cy="117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867">
                <a:latin typeface="Century Gothic"/>
                <a:ea typeface="Century Gothic"/>
                <a:cs typeface="Century Gothic"/>
                <a:sym typeface="Century Gothic"/>
              </a:rPr>
              <a:t>MISDEMEANOR</a:t>
            </a:r>
            <a:endParaRPr sz="1867"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ctr"/>
            <a:r>
              <a:rPr lang="en" sz="1867">
                <a:latin typeface="Century Gothic"/>
                <a:ea typeface="Century Gothic"/>
                <a:cs typeface="Century Gothic"/>
                <a:sym typeface="Century Gothic"/>
              </a:rPr>
              <a:t>ARREST</a:t>
            </a:r>
            <a:endParaRPr sz="1867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" name="Google Shape;77;p10">
            <a:extLst>
              <a:ext uri="{FF2B5EF4-FFF2-40B4-BE49-F238E27FC236}">
                <a16:creationId xmlns:a16="http://schemas.microsoft.com/office/drawing/2014/main" id="{526C5470-8DB2-D149-BBE7-E072920510D1}"/>
              </a:ext>
            </a:extLst>
          </p:cNvPr>
          <p:cNvSpPr/>
          <p:nvPr/>
        </p:nvSpPr>
        <p:spPr>
          <a:xfrm>
            <a:off x="8773817" y="2163433"/>
            <a:ext cx="2036000" cy="117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867">
                <a:latin typeface="Century Gothic"/>
                <a:ea typeface="Century Gothic"/>
                <a:cs typeface="Century Gothic"/>
                <a:sym typeface="Century Gothic"/>
              </a:rPr>
              <a:t>JAIL</a:t>
            </a:r>
            <a:endParaRPr sz="1867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" name="Google Shape;78;p10">
            <a:extLst>
              <a:ext uri="{FF2B5EF4-FFF2-40B4-BE49-F238E27FC236}">
                <a16:creationId xmlns:a16="http://schemas.microsoft.com/office/drawing/2014/main" id="{4BD5031D-B79B-4943-9F77-C6A4EDFBA6DD}"/>
              </a:ext>
            </a:extLst>
          </p:cNvPr>
          <p:cNvCxnSpPr>
            <a:stCxn id="12" idx="3"/>
            <a:endCxn id="13" idx="1"/>
          </p:cNvCxnSpPr>
          <p:nvPr/>
        </p:nvCxnSpPr>
        <p:spPr>
          <a:xfrm>
            <a:off x="3418184" y="2750233"/>
            <a:ext cx="16600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" name="Google Shape;80;p10">
            <a:extLst>
              <a:ext uri="{FF2B5EF4-FFF2-40B4-BE49-F238E27FC236}">
                <a16:creationId xmlns:a16="http://schemas.microsoft.com/office/drawing/2014/main" id="{5812E4DD-93C0-7B4E-BBDE-455D1E0ADBBC}"/>
              </a:ext>
            </a:extLst>
          </p:cNvPr>
          <p:cNvSpPr/>
          <p:nvPr/>
        </p:nvSpPr>
        <p:spPr>
          <a:xfrm>
            <a:off x="5077950" y="5125767"/>
            <a:ext cx="2036000" cy="1173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1867" dirty="0">
                <a:latin typeface="Century Gothic"/>
                <a:ea typeface="Century Gothic"/>
                <a:cs typeface="Century Gothic"/>
                <a:sym typeface="Century Gothic"/>
              </a:rPr>
              <a:t>MENTAL HEALTH OUTREACH</a:t>
            </a:r>
            <a:endParaRPr sz="1867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" name="Google Shape;82;p10">
            <a:extLst>
              <a:ext uri="{FF2B5EF4-FFF2-40B4-BE49-F238E27FC236}">
                <a16:creationId xmlns:a16="http://schemas.microsoft.com/office/drawing/2014/main" id="{CBABCD8C-EAB1-534C-BE67-A1BAAD3C30FE}"/>
              </a:ext>
            </a:extLst>
          </p:cNvPr>
          <p:cNvCxnSpPr>
            <a:cxnSpLocks/>
            <a:stCxn id="24" idx="1"/>
            <a:endCxn id="12" idx="2"/>
          </p:cNvCxnSpPr>
          <p:nvPr/>
        </p:nvCxnSpPr>
        <p:spPr>
          <a:xfrm rot="10800000">
            <a:off x="2400184" y="3337033"/>
            <a:ext cx="2677766" cy="2375534"/>
          </a:xfrm>
          <a:prstGeom prst="curvedConnector2">
            <a:avLst/>
          </a:prstGeom>
          <a:noFill/>
          <a:ln w="38100" cap="flat" cmpd="sng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7" name="Google Shape;83;p10">
            <a:extLst>
              <a:ext uri="{FF2B5EF4-FFF2-40B4-BE49-F238E27FC236}">
                <a16:creationId xmlns:a16="http://schemas.microsoft.com/office/drawing/2014/main" id="{2BBE259E-9FFE-BD42-9E46-41C0038E27F8}"/>
              </a:ext>
            </a:extLst>
          </p:cNvPr>
          <p:cNvSpPr/>
          <p:nvPr/>
        </p:nvSpPr>
        <p:spPr>
          <a:xfrm rot="-1593903">
            <a:off x="2005185" y="3358794"/>
            <a:ext cx="748636" cy="44364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2B982B-DB62-ED4B-BE21-46A790B61DF6}"/>
              </a:ext>
            </a:extLst>
          </p:cNvPr>
          <p:cNvSpPr txBox="1"/>
          <p:nvPr/>
        </p:nvSpPr>
        <p:spPr>
          <a:xfrm>
            <a:off x="3831243" y="2249721"/>
            <a:ext cx="6976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255188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1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3200" dirty="0"/>
              <a:t>CASE STUDY: Mental Health and Incarceration</a:t>
            </a:r>
            <a:endParaRPr sz="3200" dirty="0"/>
          </a:p>
        </p:txBody>
      </p:sp>
      <p:sp>
        <p:nvSpPr>
          <p:cNvPr id="12" name="Google Shape;75;p10">
            <a:extLst>
              <a:ext uri="{FF2B5EF4-FFF2-40B4-BE49-F238E27FC236}">
                <a16:creationId xmlns:a16="http://schemas.microsoft.com/office/drawing/2014/main" id="{8C379909-E112-AF40-AB06-F3DCE0D1D789}"/>
              </a:ext>
            </a:extLst>
          </p:cNvPr>
          <p:cNvSpPr/>
          <p:nvPr/>
        </p:nvSpPr>
        <p:spPr>
          <a:xfrm>
            <a:off x="242315" y="1399344"/>
            <a:ext cx="3352656" cy="4888721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4431EB-4D8A-1442-9803-AA95ADA5372B}"/>
              </a:ext>
            </a:extLst>
          </p:cNvPr>
          <p:cNvSpPr txBox="1"/>
          <p:nvPr/>
        </p:nvSpPr>
        <p:spPr>
          <a:xfrm>
            <a:off x="415600" y="1479367"/>
            <a:ext cx="29594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Released From Jail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In Past 3 Years</a:t>
            </a:r>
          </a:p>
        </p:txBody>
      </p:sp>
      <p:sp>
        <p:nvSpPr>
          <p:cNvPr id="14" name="Google Shape;75;p10">
            <a:extLst>
              <a:ext uri="{FF2B5EF4-FFF2-40B4-BE49-F238E27FC236}">
                <a16:creationId xmlns:a16="http://schemas.microsoft.com/office/drawing/2014/main" id="{4DF198BD-39AA-964B-8EB5-FB1B260A34A5}"/>
              </a:ext>
            </a:extLst>
          </p:cNvPr>
          <p:cNvSpPr/>
          <p:nvPr/>
        </p:nvSpPr>
        <p:spPr>
          <a:xfrm>
            <a:off x="789142" y="3429000"/>
            <a:ext cx="2665062" cy="2734106"/>
          </a:xfrm>
          <a:prstGeom prst="rect">
            <a:avLst/>
          </a:prstGeom>
          <a:solidFill>
            <a:srgbClr val="0070C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E42FA2-6A12-0044-AA06-B868FCDE372D}"/>
              </a:ext>
            </a:extLst>
          </p:cNvPr>
          <p:cNvSpPr txBox="1"/>
          <p:nvPr/>
        </p:nvSpPr>
        <p:spPr>
          <a:xfrm>
            <a:off x="890681" y="3610880"/>
            <a:ext cx="25635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…With History of</a:t>
            </a:r>
          </a:p>
          <a:p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Mental Health</a:t>
            </a:r>
          </a:p>
          <a:p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Needs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93B8E00-7081-1F47-9553-568F65765633}"/>
              </a:ext>
            </a:extLst>
          </p:cNvPr>
          <p:cNvGrpSpPr/>
          <p:nvPr/>
        </p:nvGrpSpPr>
        <p:grpSpPr>
          <a:xfrm>
            <a:off x="3857489" y="3829293"/>
            <a:ext cx="860597" cy="763501"/>
            <a:chOff x="4389120" y="2462784"/>
            <a:chExt cx="1706830" cy="1514258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71938DB-AC52-2A4F-903C-9A0F093EEAA8}"/>
                </a:ext>
              </a:extLst>
            </p:cNvPr>
            <p:cNvSpPr/>
            <p:nvPr/>
          </p:nvSpPr>
          <p:spPr>
            <a:xfrm>
              <a:off x="4389120" y="2462784"/>
              <a:ext cx="402336" cy="40233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43EB63D-67D3-4E45-B65B-3AE6C37117B7}"/>
                </a:ext>
              </a:extLst>
            </p:cNvPr>
            <p:cNvSpPr/>
            <p:nvPr/>
          </p:nvSpPr>
          <p:spPr>
            <a:xfrm>
              <a:off x="4389120" y="3018745"/>
              <a:ext cx="402336" cy="40233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868292F-40CE-8846-909D-8E042F9E7876}"/>
                </a:ext>
              </a:extLst>
            </p:cNvPr>
            <p:cNvSpPr/>
            <p:nvPr/>
          </p:nvSpPr>
          <p:spPr>
            <a:xfrm>
              <a:off x="4389120" y="3574706"/>
              <a:ext cx="402336" cy="40233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7CBACA9-7504-BE46-A082-FA1F0DB3991A}"/>
                </a:ext>
              </a:extLst>
            </p:cNvPr>
            <p:cNvSpPr/>
            <p:nvPr/>
          </p:nvSpPr>
          <p:spPr>
            <a:xfrm>
              <a:off x="5029200" y="2768809"/>
              <a:ext cx="402336" cy="40233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E7DE2BA-187D-4144-BCB9-4822657FE213}"/>
                </a:ext>
              </a:extLst>
            </p:cNvPr>
            <p:cNvSpPr/>
            <p:nvPr/>
          </p:nvSpPr>
          <p:spPr>
            <a:xfrm>
              <a:off x="5029200" y="3350379"/>
              <a:ext cx="402336" cy="40233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A7BFEE9-9AB5-0E4D-ACF5-9DFA5671C333}"/>
                </a:ext>
              </a:extLst>
            </p:cNvPr>
            <p:cNvSpPr/>
            <p:nvPr/>
          </p:nvSpPr>
          <p:spPr>
            <a:xfrm>
              <a:off x="5693614" y="2757135"/>
              <a:ext cx="402336" cy="40233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6B3BF28-ABC9-CB4E-8050-B49E9B365028}"/>
                </a:ext>
              </a:extLst>
            </p:cNvPr>
            <p:cNvSpPr/>
            <p:nvPr/>
          </p:nvSpPr>
          <p:spPr>
            <a:xfrm>
              <a:off x="5669280" y="3338187"/>
              <a:ext cx="402336" cy="40233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472FECF-6CFC-334F-BE08-5E927AAD8527}"/>
                </a:ext>
              </a:extLst>
            </p:cNvPr>
            <p:cNvCxnSpPr>
              <a:stCxn id="17" idx="6"/>
              <a:endCxn id="20" idx="2"/>
            </p:cNvCxnSpPr>
            <p:nvPr/>
          </p:nvCxnSpPr>
          <p:spPr>
            <a:xfrm>
              <a:off x="4791456" y="2663952"/>
              <a:ext cx="237744" cy="30602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C2F4C-E9DD-E64A-8D0A-73CC3AEBD025}"/>
                </a:ext>
              </a:extLst>
            </p:cNvPr>
            <p:cNvCxnSpPr>
              <a:cxnSpLocks/>
              <a:stCxn id="17" idx="6"/>
            </p:cNvCxnSpPr>
            <p:nvPr/>
          </p:nvCxnSpPr>
          <p:spPr>
            <a:xfrm>
              <a:off x="4791456" y="2663952"/>
              <a:ext cx="237744" cy="86198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09DE789-770A-774A-9861-6E413217C2BC}"/>
                </a:ext>
              </a:extLst>
            </p:cNvPr>
            <p:cNvCxnSpPr>
              <a:cxnSpLocks/>
              <a:stCxn id="18" idx="6"/>
              <a:endCxn id="20" idx="2"/>
            </p:cNvCxnSpPr>
            <p:nvPr/>
          </p:nvCxnSpPr>
          <p:spPr>
            <a:xfrm flipV="1">
              <a:off x="4791456" y="2969977"/>
              <a:ext cx="237744" cy="24993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0E7FF1A-B3F7-F844-B958-D27F45E1DC2D}"/>
                </a:ext>
              </a:extLst>
            </p:cNvPr>
            <p:cNvCxnSpPr/>
            <p:nvPr/>
          </p:nvCxnSpPr>
          <p:spPr>
            <a:xfrm>
              <a:off x="4794479" y="3244297"/>
              <a:ext cx="237744" cy="30602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C5E2131-B1EE-BC43-AF0F-76A74F8C8107}"/>
                </a:ext>
              </a:extLst>
            </p:cNvPr>
            <p:cNvCxnSpPr>
              <a:cxnSpLocks/>
              <a:endCxn id="20" idx="2"/>
            </p:cNvCxnSpPr>
            <p:nvPr/>
          </p:nvCxnSpPr>
          <p:spPr>
            <a:xfrm flipV="1">
              <a:off x="4791456" y="2969977"/>
              <a:ext cx="237744" cy="805897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DBFED98-B6FA-8B4E-876D-F52C114E6024}"/>
                </a:ext>
              </a:extLst>
            </p:cNvPr>
            <p:cNvCxnSpPr>
              <a:cxnSpLocks/>
              <a:endCxn id="25" idx="2"/>
            </p:cNvCxnSpPr>
            <p:nvPr/>
          </p:nvCxnSpPr>
          <p:spPr>
            <a:xfrm flipV="1">
              <a:off x="4791456" y="3551547"/>
              <a:ext cx="237744" cy="224327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91D79EA-EDB5-EB44-BFE1-4E1378E764D2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5431536" y="2958303"/>
              <a:ext cx="262078" cy="3301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C8D7F98-F828-4749-89A9-70A2687F9B2D}"/>
                </a:ext>
              </a:extLst>
            </p:cNvPr>
            <p:cNvCxnSpPr>
              <a:cxnSpLocks/>
              <a:endCxn id="29" idx="2"/>
            </p:cNvCxnSpPr>
            <p:nvPr/>
          </p:nvCxnSpPr>
          <p:spPr>
            <a:xfrm>
              <a:off x="5431536" y="3023616"/>
              <a:ext cx="237744" cy="51573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CAA8FC4-6819-0342-9A83-42B280E06237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5428513" y="2958303"/>
              <a:ext cx="265101" cy="58959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DB29A49-FD36-804C-B626-ECEBE343A946}"/>
                </a:ext>
              </a:extLst>
            </p:cNvPr>
            <p:cNvCxnSpPr>
              <a:cxnSpLocks/>
              <a:endCxn id="29" idx="2"/>
            </p:cNvCxnSpPr>
            <p:nvPr/>
          </p:nvCxnSpPr>
          <p:spPr>
            <a:xfrm>
              <a:off x="5431536" y="3510697"/>
              <a:ext cx="237744" cy="2865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7FEABA3-487B-1046-962E-19F31B5554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490566"/>
              </p:ext>
            </p:extLst>
          </p:nvPr>
        </p:nvGraphicFramePr>
        <p:xfrm>
          <a:off x="5382865" y="1803689"/>
          <a:ext cx="1654828" cy="4876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27414">
                  <a:extLst>
                    <a:ext uri="{9D8B030D-6E8A-4147-A177-3AD203B41FA5}">
                      <a16:colId xmlns:a16="http://schemas.microsoft.com/office/drawing/2014/main" val="1088238618"/>
                    </a:ext>
                  </a:extLst>
                </a:gridCol>
                <a:gridCol w="827414">
                  <a:extLst>
                    <a:ext uri="{9D8B030D-6E8A-4147-A177-3AD203B41FA5}">
                      <a16:colId xmlns:a16="http://schemas.microsoft.com/office/drawing/2014/main" val="2545921369"/>
                    </a:ext>
                  </a:extLst>
                </a:gridCol>
              </a:tblGrid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51417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29026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916763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964280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836163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042522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555594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195445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902966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052668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450806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045432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666519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732854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839184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3681"/>
                  </a:ext>
                </a:extLst>
              </a:tr>
            </a:tbl>
          </a:graphicData>
        </a:graphic>
      </p:graphicFrame>
      <p:sp>
        <p:nvSpPr>
          <p:cNvPr id="6" name="Right Arrow 5">
            <a:extLst>
              <a:ext uri="{FF2B5EF4-FFF2-40B4-BE49-F238E27FC236}">
                <a16:creationId xmlns:a16="http://schemas.microsoft.com/office/drawing/2014/main" id="{9B6C0F7E-394D-C849-AEEA-57F9432B58C8}"/>
              </a:ext>
            </a:extLst>
          </p:cNvPr>
          <p:cNvSpPr/>
          <p:nvPr/>
        </p:nvSpPr>
        <p:spPr>
          <a:xfrm>
            <a:off x="3454203" y="4622104"/>
            <a:ext cx="1916392" cy="350729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D8EA7B6-012E-3340-9E87-E323487E7303}"/>
              </a:ext>
            </a:extLst>
          </p:cNvPr>
          <p:cNvSpPr txBox="1"/>
          <p:nvPr/>
        </p:nvSpPr>
        <p:spPr>
          <a:xfrm>
            <a:off x="3696510" y="3272099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Model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E13169F-ADA2-914B-8C32-2AD6FA04C976}"/>
              </a:ext>
            </a:extLst>
          </p:cNvPr>
          <p:cNvSpPr txBox="1"/>
          <p:nvPr/>
        </p:nvSpPr>
        <p:spPr>
          <a:xfrm>
            <a:off x="4955885" y="1187209"/>
            <a:ext cx="27093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Return to Jail Risk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BFFD78-6ACB-084C-8897-FB70032B66B3}"/>
              </a:ext>
            </a:extLst>
          </p:cNvPr>
          <p:cNvSpPr/>
          <p:nvPr/>
        </p:nvSpPr>
        <p:spPr>
          <a:xfrm>
            <a:off x="5370595" y="2129425"/>
            <a:ext cx="1667098" cy="1481455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>
            <a:extLst>
              <a:ext uri="{FF2B5EF4-FFF2-40B4-BE49-F238E27FC236}">
                <a16:creationId xmlns:a16="http://schemas.microsoft.com/office/drawing/2014/main" id="{B29C028E-CDA4-604B-9B8F-64BDD06881B5}"/>
              </a:ext>
            </a:extLst>
          </p:cNvPr>
          <p:cNvSpPr/>
          <p:nvPr/>
        </p:nvSpPr>
        <p:spPr>
          <a:xfrm>
            <a:off x="7049963" y="2694787"/>
            <a:ext cx="1943723" cy="350729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Google Shape;75;p10">
            <a:extLst>
              <a:ext uri="{FF2B5EF4-FFF2-40B4-BE49-F238E27FC236}">
                <a16:creationId xmlns:a16="http://schemas.microsoft.com/office/drawing/2014/main" id="{80248251-D983-E945-852F-13ECC4C7A7A1}"/>
              </a:ext>
            </a:extLst>
          </p:cNvPr>
          <p:cNvSpPr/>
          <p:nvPr/>
        </p:nvSpPr>
        <p:spPr>
          <a:xfrm>
            <a:off x="8993687" y="2293565"/>
            <a:ext cx="1981242" cy="1153172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4819DD2-A9C7-A543-9B48-E32CF949C9FE}"/>
              </a:ext>
            </a:extLst>
          </p:cNvPr>
          <p:cNvSpPr txBox="1"/>
          <p:nvPr/>
        </p:nvSpPr>
        <p:spPr>
          <a:xfrm>
            <a:off x="9167417" y="2310364"/>
            <a:ext cx="16337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Mental</a:t>
            </a:r>
          </a:p>
          <a:p>
            <a:pPr algn="ctr"/>
            <a:r>
              <a:rPr lang="en-US" sz="2400" dirty="0">
                <a:latin typeface="Century Gothic" panose="020B0502020202020204" pitchFamily="34" charset="0"/>
              </a:rPr>
              <a:t>Health</a:t>
            </a:r>
          </a:p>
          <a:p>
            <a:pPr algn="ctr"/>
            <a:r>
              <a:rPr lang="en-US" sz="2400" dirty="0">
                <a:latin typeface="Century Gothic" panose="020B0502020202020204" pitchFamily="34" charset="0"/>
              </a:rPr>
              <a:t>Outreach</a:t>
            </a:r>
          </a:p>
        </p:txBody>
      </p:sp>
      <p:sp>
        <p:nvSpPr>
          <p:cNvPr id="46" name="Google Shape;75;p10">
            <a:extLst>
              <a:ext uri="{FF2B5EF4-FFF2-40B4-BE49-F238E27FC236}">
                <a16:creationId xmlns:a16="http://schemas.microsoft.com/office/drawing/2014/main" id="{162E5AA6-9B51-DD4C-9E71-D5D0C0DE7EEC}"/>
              </a:ext>
            </a:extLst>
          </p:cNvPr>
          <p:cNvSpPr/>
          <p:nvPr/>
        </p:nvSpPr>
        <p:spPr>
          <a:xfrm>
            <a:off x="9020826" y="4644025"/>
            <a:ext cx="1981242" cy="1153172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153B0C9-A395-0D4E-9870-A399AAC450A3}"/>
              </a:ext>
            </a:extLst>
          </p:cNvPr>
          <p:cNvSpPr txBox="1"/>
          <p:nvPr/>
        </p:nvSpPr>
        <p:spPr>
          <a:xfrm>
            <a:off x="9265200" y="4811209"/>
            <a:ext cx="15359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Return to</a:t>
            </a:r>
          </a:p>
          <a:p>
            <a:pPr algn="ctr"/>
            <a:r>
              <a:rPr lang="en-US" sz="2400" dirty="0">
                <a:latin typeface="Century Gothic" panose="020B0502020202020204" pitchFamily="34" charset="0"/>
              </a:rPr>
              <a:t>Jail</a:t>
            </a:r>
          </a:p>
        </p:txBody>
      </p:sp>
      <p:sp>
        <p:nvSpPr>
          <p:cNvPr id="48" name="Right Arrow 47">
            <a:extLst>
              <a:ext uri="{FF2B5EF4-FFF2-40B4-BE49-F238E27FC236}">
                <a16:creationId xmlns:a16="http://schemas.microsoft.com/office/drawing/2014/main" id="{703A189E-3971-8841-B588-03762A073818}"/>
              </a:ext>
            </a:extLst>
          </p:cNvPr>
          <p:cNvSpPr/>
          <p:nvPr/>
        </p:nvSpPr>
        <p:spPr>
          <a:xfrm rot="5400000">
            <a:off x="9467615" y="3882766"/>
            <a:ext cx="1033382" cy="350729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40228CA-82BC-764B-B936-59C954EB3F4A}"/>
              </a:ext>
            </a:extLst>
          </p:cNvPr>
          <p:cNvSpPr txBox="1"/>
          <p:nvPr/>
        </p:nvSpPr>
        <p:spPr>
          <a:xfrm>
            <a:off x="9635492" y="3446737"/>
            <a:ext cx="6976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701318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1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3200" dirty="0"/>
              <a:t>CASE STUDY: Mental Health and Incarceration</a:t>
            </a:r>
            <a:endParaRPr sz="3200" dirty="0"/>
          </a:p>
        </p:txBody>
      </p:sp>
      <p:sp>
        <p:nvSpPr>
          <p:cNvPr id="12" name="Google Shape;75;p10">
            <a:extLst>
              <a:ext uri="{FF2B5EF4-FFF2-40B4-BE49-F238E27FC236}">
                <a16:creationId xmlns:a16="http://schemas.microsoft.com/office/drawing/2014/main" id="{8C379909-E112-AF40-AB06-F3DCE0D1D789}"/>
              </a:ext>
            </a:extLst>
          </p:cNvPr>
          <p:cNvSpPr/>
          <p:nvPr/>
        </p:nvSpPr>
        <p:spPr>
          <a:xfrm>
            <a:off x="242315" y="1399344"/>
            <a:ext cx="3352656" cy="4888721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4431EB-4D8A-1442-9803-AA95ADA5372B}"/>
              </a:ext>
            </a:extLst>
          </p:cNvPr>
          <p:cNvSpPr txBox="1"/>
          <p:nvPr/>
        </p:nvSpPr>
        <p:spPr>
          <a:xfrm>
            <a:off x="415600" y="1479367"/>
            <a:ext cx="29594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Released From Jail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In Past 3 Years</a:t>
            </a:r>
          </a:p>
        </p:txBody>
      </p:sp>
      <p:sp>
        <p:nvSpPr>
          <p:cNvPr id="14" name="Google Shape;75;p10">
            <a:extLst>
              <a:ext uri="{FF2B5EF4-FFF2-40B4-BE49-F238E27FC236}">
                <a16:creationId xmlns:a16="http://schemas.microsoft.com/office/drawing/2014/main" id="{4DF198BD-39AA-964B-8EB5-FB1B260A34A5}"/>
              </a:ext>
            </a:extLst>
          </p:cNvPr>
          <p:cNvSpPr/>
          <p:nvPr/>
        </p:nvSpPr>
        <p:spPr>
          <a:xfrm>
            <a:off x="789142" y="3429000"/>
            <a:ext cx="2665062" cy="2734106"/>
          </a:xfrm>
          <a:prstGeom prst="rect">
            <a:avLst/>
          </a:prstGeom>
          <a:solidFill>
            <a:srgbClr val="0070C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E42FA2-6A12-0044-AA06-B868FCDE372D}"/>
              </a:ext>
            </a:extLst>
          </p:cNvPr>
          <p:cNvSpPr txBox="1"/>
          <p:nvPr/>
        </p:nvSpPr>
        <p:spPr>
          <a:xfrm>
            <a:off x="890681" y="3610880"/>
            <a:ext cx="25635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…With History of</a:t>
            </a:r>
          </a:p>
          <a:p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Mental Health</a:t>
            </a:r>
          </a:p>
          <a:p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Needs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93B8E00-7081-1F47-9553-568F65765633}"/>
              </a:ext>
            </a:extLst>
          </p:cNvPr>
          <p:cNvGrpSpPr/>
          <p:nvPr/>
        </p:nvGrpSpPr>
        <p:grpSpPr>
          <a:xfrm>
            <a:off x="3857489" y="3829293"/>
            <a:ext cx="860597" cy="763501"/>
            <a:chOff x="4389120" y="2462784"/>
            <a:chExt cx="1706830" cy="1514258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71938DB-AC52-2A4F-903C-9A0F093EEAA8}"/>
                </a:ext>
              </a:extLst>
            </p:cNvPr>
            <p:cNvSpPr/>
            <p:nvPr/>
          </p:nvSpPr>
          <p:spPr>
            <a:xfrm>
              <a:off x="4389120" y="2462784"/>
              <a:ext cx="402336" cy="40233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43EB63D-67D3-4E45-B65B-3AE6C37117B7}"/>
                </a:ext>
              </a:extLst>
            </p:cNvPr>
            <p:cNvSpPr/>
            <p:nvPr/>
          </p:nvSpPr>
          <p:spPr>
            <a:xfrm>
              <a:off x="4389120" y="3018745"/>
              <a:ext cx="402336" cy="40233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868292F-40CE-8846-909D-8E042F9E7876}"/>
                </a:ext>
              </a:extLst>
            </p:cNvPr>
            <p:cNvSpPr/>
            <p:nvPr/>
          </p:nvSpPr>
          <p:spPr>
            <a:xfrm>
              <a:off x="4389120" y="3574706"/>
              <a:ext cx="402336" cy="40233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7CBACA9-7504-BE46-A082-FA1F0DB3991A}"/>
                </a:ext>
              </a:extLst>
            </p:cNvPr>
            <p:cNvSpPr/>
            <p:nvPr/>
          </p:nvSpPr>
          <p:spPr>
            <a:xfrm>
              <a:off x="5029200" y="2768809"/>
              <a:ext cx="402336" cy="40233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E7DE2BA-187D-4144-BCB9-4822657FE213}"/>
                </a:ext>
              </a:extLst>
            </p:cNvPr>
            <p:cNvSpPr/>
            <p:nvPr/>
          </p:nvSpPr>
          <p:spPr>
            <a:xfrm>
              <a:off x="5029200" y="3350379"/>
              <a:ext cx="402336" cy="40233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A7BFEE9-9AB5-0E4D-ACF5-9DFA5671C333}"/>
                </a:ext>
              </a:extLst>
            </p:cNvPr>
            <p:cNvSpPr/>
            <p:nvPr/>
          </p:nvSpPr>
          <p:spPr>
            <a:xfrm>
              <a:off x="5693614" y="2757135"/>
              <a:ext cx="402336" cy="40233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6B3BF28-ABC9-CB4E-8050-B49E9B365028}"/>
                </a:ext>
              </a:extLst>
            </p:cNvPr>
            <p:cNvSpPr/>
            <p:nvPr/>
          </p:nvSpPr>
          <p:spPr>
            <a:xfrm>
              <a:off x="5669280" y="3338187"/>
              <a:ext cx="402336" cy="40233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472FECF-6CFC-334F-BE08-5E927AAD8527}"/>
                </a:ext>
              </a:extLst>
            </p:cNvPr>
            <p:cNvCxnSpPr>
              <a:stCxn id="17" idx="6"/>
              <a:endCxn id="20" idx="2"/>
            </p:cNvCxnSpPr>
            <p:nvPr/>
          </p:nvCxnSpPr>
          <p:spPr>
            <a:xfrm>
              <a:off x="4791456" y="2663952"/>
              <a:ext cx="237744" cy="30602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E2C2F4C-E9DD-E64A-8D0A-73CC3AEBD025}"/>
                </a:ext>
              </a:extLst>
            </p:cNvPr>
            <p:cNvCxnSpPr>
              <a:cxnSpLocks/>
              <a:stCxn id="17" idx="6"/>
            </p:cNvCxnSpPr>
            <p:nvPr/>
          </p:nvCxnSpPr>
          <p:spPr>
            <a:xfrm>
              <a:off x="4791456" y="2663952"/>
              <a:ext cx="237744" cy="86198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09DE789-770A-774A-9861-6E413217C2BC}"/>
                </a:ext>
              </a:extLst>
            </p:cNvPr>
            <p:cNvCxnSpPr>
              <a:cxnSpLocks/>
              <a:stCxn id="18" idx="6"/>
              <a:endCxn id="20" idx="2"/>
            </p:cNvCxnSpPr>
            <p:nvPr/>
          </p:nvCxnSpPr>
          <p:spPr>
            <a:xfrm flipV="1">
              <a:off x="4791456" y="2969977"/>
              <a:ext cx="237744" cy="24993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0E7FF1A-B3F7-F844-B958-D27F45E1DC2D}"/>
                </a:ext>
              </a:extLst>
            </p:cNvPr>
            <p:cNvCxnSpPr/>
            <p:nvPr/>
          </p:nvCxnSpPr>
          <p:spPr>
            <a:xfrm>
              <a:off x="4794479" y="3244297"/>
              <a:ext cx="237744" cy="30602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C5E2131-B1EE-BC43-AF0F-76A74F8C8107}"/>
                </a:ext>
              </a:extLst>
            </p:cNvPr>
            <p:cNvCxnSpPr>
              <a:cxnSpLocks/>
              <a:endCxn id="20" idx="2"/>
            </p:cNvCxnSpPr>
            <p:nvPr/>
          </p:nvCxnSpPr>
          <p:spPr>
            <a:xfrm flipV="1">
              <a:off x="4791456" y="2969977"/>
              <a:ext cx="237744" cy="805897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DBFED98-B6FA-8B4E-876D-F52C114E6024}"/>
                </a:ext>
              </a:extLst>
            </p:cNvPr>
            <p:cNvCxnSpPr>
              <a:cxnSpLocks/>
              <a:endCxn id="25" idx="2"/>
            </p:cNvCxnSpPr>
            <p:nvPr/>
          </p:nvCxnSpPr>
          <p:spPr>
            <a:xfrm flipV="1">
              <a:off x="4791456" y="3551547"/>
              <a:ext cx="237744" cy="224327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91D79EA-EDB5-EB44-BFE1-4E1378E764D2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5431536" y="2958303"/>
              <a:ext cx="262078" cy="3301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C8D7F98-F828-4749-89A9-70A2687F9B2D}"/>
                </a:ext>
              </a:extLst>
            </p:cNvPr>
            <p:cNvCxnSpPr>
              <a:cxnSpLocks/>
              <a:endCxn id="29" idx="2"/>
            </p:cNvCxnSpPr>
            <p:nvPr/>
          </p:nvCxnSpPr>
          <p:spPr>
            <a:xfrm>
              <a:off x="5431536" y="3023616"/>
              <a:ext cx="237744" cy="51573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CAA8FC4-6819-0342-9A83-42B280E06237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5428513" y="2958303"/>
              <a:ext cx="265101" cy="58959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DB29A49-FD36-804C-B626-ECEBE343A946}"/>
                </a:ext>
              </a:extLst>
            </p:cNvPr>
            <p:cNvCxnSpPr>
              <a:cxnSpLocks/>
              <a:endCxn id="29" idx="2"/>
            </p:cNvCxnSpPr>
            <p:nvPr/>
          </p:nvCxnSpPr>
          <p:spPr>
            <a:xfrm>
              <a:off x="5431536" y="3510697"/>
              <a:ext cx="237744" cy="2865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7FEABA3-487B-1046-962E-19F31B5554DD}"/>
              </a:ext>
            </a:extLst>
          </p:cNvPr>
          <p:cNvGraphicFramePr>
            <a:graphicFrameLocks noGrp="1"/>
          </p:cNvGraphicFramePr>
          <p:nvPr/>
        </p:nvGraphicFramePr>
        <p:xfrm>
          <a:off x="5382865" y="1803689"/>
          <a:ext cx="1654828" cy="4876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27414">
                  <a:extLst>
                    <a:ext uri="{9D8B030D-6E8A-4147-A177-3AD203B41FA5}">
                      <a16:colId xmlns:a16="http://schemas.microsoft.com/office/drawing/2014/main" val="1088238618"/>
                    </a:ext>
                  </a:extLst>
                </a:gridCol>
                <a:gridCol w="827414">
                  <a:extLst>
                    <a:ext uri="{9D8B030D-6E8A-4147-A177-3AD203B41FA5}">
                      <a16:colId xmlns:a16="http://schemas.microsoft.com/office/drawing/2014/main" val="2545921369"/>
                    </a:ext>
                  </a:extLst>
                </a:gridCol>
              </a:tblGrid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51417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29026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916763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964280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836163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042522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555594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195445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902966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052668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450806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045432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666519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732854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839184"/>
                  </a:ext>
                </a:extLst>
              </a:tr>
              <a:tr h="2580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3681"/>
                  </a:ext>
                </a:extLst>
              </a:tr>
            </a:tbl>
          </a:graphicData>
        </a:graphic>
      </p:graphicFrame>
      <p:sp>
        <p:nvSpPr>
          <p:cNvPr id="6" name="Right Arrow 5">
            <a:extLst>
              <a:ext uri="{FF2B5EF4-FFF2-40B4-BE49-F238E27FC236}">
                <a16:creationId xmlns:a16="http://schemas.microsoft.com/office/drawing/2014/main" id="{9B6C0F7E-394D-C849-AEEA-57F9432B58C8}"/>
              </a:ext>
            </a:extLst>
          </p:cNvPr>
          <p:cNvSpPr/>
          <p:nvPr/>
        </p:nvSpPr>
        <p:spPr>
          <a:xfrm>
            <a:off x="3454203" y="4622104"/>
            <a:ext cx="1916392" cy="350729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D8EA7B6-012E-3340-9E87-E323487E7303}"/>
              </a:ext>
            </a:extLst>
          </p:cNvPr>
          <p:cNvSpPr txBox="1"/>
          <p:nvPr/>
        </p:nvSpPr>
        <p:spPr>
          <a:xfrm>
            <a:off x="3696510" y="3272099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Model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E13169F-ADA2-914B-8C32-2AD6FA04C976}"/>
              </a:ext>
            </a:extLst>
          </p:cNvPr>
          <p:cNvSpPr txBox="1"/>
          <p:nvPr/>
        </p:nvSpPr>
        <p:spPr>
          <a:xfrm>
            <a:off x="4955885" y="1187209"/>
            <a:ext cx="27093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Return to Jail Risk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BFFD78-6ACB-084C-8897-FB70032B66B3}"/>
              </a:ext>
            </a:extLst>
          </p:cNvPr>
          <p:cNvSpPr/>
          <p:nvPr/>
        </p:nvSpPr>
        <p:spPr>
          <a:xfrm>
            <a:off x="5370595" y="2129425"/>
            <a:ext cx="1667098" cy="1481455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>
            <a:extLst>
              <a:ext uri="{FF2B5EF4-FFF2-40B4-BE49-F238E27FC236}">
                <a16:creationId xmlns:a16="http://schemas.microsoft.com/office/drawing/2014/main" id="{B29C028E-CDA4-604B-9B8F-64BDD06881B5}"/>
              </a:ext>
            </a:extLst>
          </p:cNvPr>
          <p:cNvSpPr/>
          <p:nvPr/>
        </p:nvSpPr>
        <p:spPr>
          <a:xfrm>
            <a:off x="7049963" y="2694787"/>
            <a:ext cx="1943723" cy="350729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Google Shape;75;p10">
            <a:extLst>
              <a:ext uri="{FF2B5EF4-FFF2-40B4-BE49-F238E27FC236}">
                <a16:creationId xmlns:a16="http://schemas.microsoft.com/office/drawing/2014/main" id="{80248251-D983-E945-852F-13ECC4C7A7A1}"/>
              </a:ext>
            </a:extLst>
          </p:cNvPr>
          <p:cNvSpPr/>
          <p:nvPr/>
        </p:nvSpPr>
        <p:spPr>
          <a:xfrm>
            <a:off x="8993687" y="2293565"/>
            <a:ext cx="1981242" cy="1153172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4819DD2-A9C7-A543-9B48-E32CF949C9FE}"/>
              </a:ext>
            </a:extLst>
          </p:cNvPr>
          <p:cNvSpPr txBox="1"/>
          <p:nvPr/>
        </p:nvSpPr>
        <p:spPr>
          <a:xfrm>
            <a:off x="9167417" y="2310364"/>
            <a:ext cx="16337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Mental</a:t>
            </a:r>
          </a:p>
          <a:p>
            <a:pPr algn="ctr"/>
            <a:r>
              <a:rPr lang="en-US" sz="2400" dirty="0">
                <a:latin typeface="Century Gothic" panose="020B0502020202020204" pitchFamily="34" charset="0"/>
              </a:rPr>
              <a:t>Health</a:t>
            </a:r>
          </a:p>
          <a:p>
            <a:pPr algn="ctr"/>
            <a:r>
              <a:rPr lang="en-US" sz="2400" dirty="0">
                <a:latin typeface="Century Gothic" panose="020B0502020202020204" pitchFamily="34" charset="0"/>
              </a:rPr>
              <a:t>Outreach</a:t>
            </a:r>
          </a:p>
        </p:txBody>
      </p:sp>
      <p:sp>
        <p:nvSpPr>
          <p:cNvPr id="46" name="Google Shape;75;p10">
            <a:extLst>
              <a:ext uri="{FF2B5EF4-FFF2-40B4-BE49-F238E27FC236}">
                <a16:creationId xmlns:a16="http://schemas.microsoft.com/office/drawing/2014/main" id="{162E5AA6-9B51-DD4C-9E71-D5D0C0DE7EEC}"/>
              </a:ext>
            </a:extLst>
          </p:cNvPr>
          <p:cNvSpPr/>
          <p:nvPr/>
        </p:nvSpPr>
        <p:spPr>
          <a:xfrm>
            <a:off x="9020826" y="4644025"/>
            <a:ext cx="1981242" cy="1153172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153B0C9-A395-0D4E-9870-A399AAC450A3}"/>
              </a:ext>
            </a:extLst>
          </p:cNvPr>
          <p:cNvSpPr txBox="1"/>
          <p:nvPr/>
        </p:nvSpPr>
        <p:spPr>
          <a:xfrm>
            <a:off x="9265200" y="4811209"/>
            <a:ext cx="15359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Return to</a:t>
            </a:r>
          </a:p>
          <a:p>
            <a:pPr algn="ctr"/>
            <a:r>
              <a:rPr lang="en-US" sz="2400" dirty="0">
                <a:latin typeface="Century Gothic" panose="020B0502020202020204" pitchFamily="34" charset="0"/>
              </a:rPr>
              <a:t>Jail</a:t>
            </a:r>
          </a:p>
        </p:txBody>
      </p:sp>
      <p:sp>
        <p:nvSpPr>
          <p:cNvPr id="48" name="Right Arrow 47">
            <a:extLst>
              <a:ext uri="{FF2B5EF4-FFF2-40B4-BE49-F238E27FC236}">
                <a16:creationId xmlns:a16="http://schemas.microsoft.com/office/drawing/2014/main" id="{703A189E-3971-8841-B588-03762A073818}"/>
              </a:ext>
            </a:extLst>
          </p:cNvPr>
          <p:cNvSpPr/>
          <p:nvPr/>
        </p:nvSpPr>
        <p:spPr>
          <a:xfrm rot="5400000">
            <a:off x="9467615" y="3882766"/>
            <a:ext cx="1033382" cy="350729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40228CA-82BC-764B-B936-59C954EB3F4A}"/>
              </a:ext>
            </a:extLst>
          </p:cNvPr>
          <p:cNvSpPr txBox="1"/>
          <p:nvPr/>
        </p:nvSpPr>
        <p:spPr>
          <a:xfrm>
            <a:off x="9635492" y="3446737"/>
            <a:ext cx="6976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43" name="Google Shape;75;p10">
            <a:extLst>
              <a:ext uri="{FF2B5EF4-FFF2-40B4-BE49-F238E27FC236}">
                <a16:creationId xmlns:a16="http://schemas.microsoft.com/office/drawing/2014/main" id="{D5082920-162F-DD44-BA9B-9E6805CC049C}"/>
              </a:ext>
            </a:extLst>
          </p:cNvPr>
          <p:cNvSpPr/>
          <p:nvPr/>
        </p:nvSpPr>
        <p:spPr>
          <a:xfrm>
            <a:off x="2172442" y="5310660"/>
            <a:ext cx="7323293" cy="1125750"/>
          </a:xfrm>
          <a:prstGeom prst="rect">
            <a:avLst/>
          </a:prstGeom>
          <a:solidFill>
            <a:schemeClr val="bg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4E37C1E-E6DD-DB42-A7ED-5F5845AED4BE}"/>
              </a:ext>
            </a:extLst>
          </p:cNvPr>
          <p:cNvSpPr txBox="1"/>
          <p:nvPr/>
        </p:nvSpPr>
        <p:spPr>
          <a:xfrm>
            <a:off x="2297921" y="5389511"/>
            <a:ext cx="71978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A61B00"/>
                </a:solidFill>
                <a:latin typeface="Century Gothic" panose="020B0502020202020204" pitchFamily="34" charset="0"/>
              </a:rPr>
              <a:t>What would you want to learn </a:t>
            </a:r>
          </a:p>
          <a:p>
            <a:pPr algn="ctr"/>
            <a:r>
              <a:rPr lang="en-US" sz="2800" b="1" dirty="0">
                <a:solidFill>
                  <a:srgbClr val="A61B00"/>
                </a:solidFill>
                <a:latin typeface="Century Gothic" panose="020B0502020202020204" pitchFamily="34" charset="0"/>
              </a:rPr>
              <a:t>through a field trial?</a:t>
            </a:r>
          </a:p>
        </p:txBody>
      </p:sp>
    </p:spTree>
    <p:extLst>
      <p:ext uri="{BB962C8B-B14F-4D97-AF65-F5344CB8AC3E}">
        <p14:creationId xmlns:p14="http://schemas.microsoft.com/office/powerpoint/2010/main" val="2671647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9B8D4DC2-30CB-6944-8E76-8DE673FA4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1848" y="0"/>
            <a:ext cx="75883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400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1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3200" dirty="0"/>
              <a:t>Q1: Is the Model Predictive?</a:t>
            </a:r>
            <a:endParaRPr sz="3200" dirty="0"/>
          </a:p>
        </p:txBody>
      </p:sp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3BD6E424-42EC-EB4B-A9F4-30D8CD970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1689100"/>
            <a:ext cx="5181600" cy="347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357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1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3200" dirty="0"/>
              <a:t>Q2: Does </a:t>
            </a:r>
            <a:r>
              <a:rPr lang="en-US" sz="3200" dirty="0" err="1"/>
              <a:t>Model+Intervention</a:t>
            </a:r>
            <a:r>
              <a:rPr lang="en-US" sz="3200" dirty="0"/>
              <a:t> improve Outcomes? Q3: For Whom?</a:t>
            </a:r>
            <a:endParaRPr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E4B9AA-BD93-304F-ACD3-441BB45FB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2148"/>
            <a:ext cx="12192000" cy="594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123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A7ADDD9-B7F9-DD79-CB75-EB1611C5BCE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96462" y="926720"/>
            <a:ext cx="10359307" cy="3855308"/>
          </a:xfrm>
          <a:prstGeom prst="rect">
            <a:avLst/>
          </a:prstGeom>
          <a:noFill/>
          <a:ln w="25400" cap="flat" cmpd="sng" algn="ctr">
            <a:solidFill>
              <a:srgbClr val="FFFFFF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000000"/>
                </a:solidFill>
              </a:rPr>
              <a:t>An online retailer found that shoppers using MacBooks spent more money on their website. 
They got very excited and ran an A/B test where they recommended a uniformly random sample of 1M subscribers using </a:t>
            </a:r>
            <a:r>
              <a:rPr lang="en-US" sz="2400" b="1" dirty="0" err="1">
                <a:solidFill>
                  <a:srgbClr val="000000"/>
                </a:solidFill>
              </a:rPr>
              <a:t>macbooks</a:t>
            </a:r>
            <a:r>
              <a:rPr lang="en-US" sz="2400" b="1" dirty="0">
                <a:solidFill>
                  <a:srgbClr val="000000"/>
                </a:solidFill>
              </a:rPr>
              <a:t> (out of 2M) higher priced products (where the store made more money). 
They found that the 1M who got those higher priced recommendations did in fact spend more money ($1.2M vs $800k), leading them to conclude that </a:t>
            </a:r>
            <a:r>
              <a:rPr lang="en-US" sz="2400" b="1" dirty="0" err="1">
                <a:solidFill>
                  <a:srgbClr val="000000"/>
                </a:solidFill>
              </a:rPr>
              <a:t>macbook</a:t>
            </a:r>
            <a:r>
              <a:rPr lang="en-US" sz="2400" b="1" dirty="0">
                <a:solidFill>
                  <a:srgbClr val="000000"/>
                </a:solidFill>
              </a:rPr>
              <a:t> users can be upsold to high profit products..  They implemented this new program by by targeting all shoppers using </a:t>
            </a:r>
            <a:r>
              <a:rPr lang="en-US" sz="2400" b="1" dirty="0" err="1">
                <a:solidFill>
                  <a:srgbClr val="000000"/>
                </a:solidFill>
              </a:rPr>
              <a:t>macbooks</a:t>
            </a:r>
            <a:r>
              <a:rPr lang="en-US" sz="2400" b="1" dirty="0">
                <a:solidFill>
                  <a:srgbClr val="000000"/>
                </a:solidFill>
              </a:rPr>
              <a:t> them with higher priced products.
Were they right or wrong?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6D9C0D-3A6F-FE63-C58B-7E099370950C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92" rIns="1852888" bIns="203886" rtlCol="0" anchor="ctr">
            <a:normAutofit fontScale="85000" lnSpcReduction="1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3064C8C-094A-CF02-9F41-7D7A3881A78E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C2ECB3F7-86FD-7FBF-1ACF-03C1388952CD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F9882E2-17EE-522B-54D6-36FB98351F96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89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/>
              <a:t>Causal inference with experiments</a:t>
            </a:r>
            <a:endParaRPr/>
          </a:p>
        </p:txBody>
      </p:sp>
      <p:sp>
        <p:nvSpPr>
          <p:cNvPr id="247" name="Google Shape;247;p3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Standard “Randomized Controlled Trials”</a:t>
            </a:r>
            <a:endParaRPr dirty="0"/>
          </a:p>
          <a:p>
            <a:pPr marL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Trial Design</a:t>
            </a:r>
            <a:endParaRPr dirty="0"/>
          </a:p>
          <a:p>
            <a: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</a:pPr>
            <a:r>
              <a:rPr lang="en-US" dirty="0"/>
              <a:t>Outcome</a:t>
            </a:r>
            <a:endParaRPr dirty="0"/>
          </a:p>
          <a:p>
            <a: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</a:pPr>
            <a:r>
              <a:rPr lang="en-US" dirty="0"/>
              <a:t>Sample size (and duration)</a:t>
            </a:r>
            <a:endParaRPr dirty="0"/>
          </a:p>
          <a:p>
            <a:pPr marL="137160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</a:pPr>
            <a:r>
              <a:rPr lang="en-US" dirty="0"/>
              <a:t>Power</a:t>
            </a:r>
            <a:endParaRPr dirty="0"/>
          </a:p>
          <a:p>
            <a: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</a:pPr>
            <a:r>
              <a:rPr lang="en-US" dirty="0"/>
              <a:t>Randomization</a:t>
            </a:r>
            <a:endParaRPr dirty="0"/>
          </a:p>
          <a:p>
            <a:pPr marL="914400" lvl="1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</a:pPr>
            <a:endParaRPr dirty="0"/>
          </a:p>
          <a:p>
            <a:pPr marL="450850" indent="-342900"/>
            <a:r>
              <a:rPr lang="en-US" dirty="0"/>
              <a:t>Ethical Concerns</a:t>
            </a:r>
            <a:endParaRPr dirty="0"/>
          </a:p>
          <a:p>
            <a:pPr marL="914400" lvl="1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</a:pPr>
            <a:endParaRPr dirty="0"/>
          </a:p>
          <a:p>
            <a:pPr marL="914400" lvl="1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</a:pP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E91AA-5412-CD4A-8776-BA0DF9A1A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the numbers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32586B-2CF9-8747-B0B9-1DDAB6C5A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914585"/>
            <a:ext cx="11360700" cy="4555200"/>
          </a:xfrm>
        </p:spPr>
        <p:txBody>
          <a:bodyPr/>
          <a:lstStyle/>
          <a:p>
            <a:pPr marL="76200" indent="0" algn="ctr">
              <a:buNone/>
            </a:pPr>
            <a:r>
              <a:rPr lang="en-US" sz="4000" b="1" dirty="0"/>
              <a:t>Sample Size</a:t>
            </a:r>
          </a:p>
          <a:p>
            <a:pPr marL="76200" indent="0" algn="ctr">
              <a:buNone/>
            </a:pPr>
            <a:endParaRPr lang="en-US" sz="4000" b="1" dirty="0"/>
          </a:p>
          <a:p>
            <a:pPr marL="76200" indent="0" algn="ctr">
              <a:buNone/>
            </a:pPr>
            <a:r>
              <a:rPr lang="en-US" sz="4000" b="1" dirty="0"/>
              <a:t>Power		Effect Size		 Significance Level</a:t>
            </a: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B14A2D3F-E5B2-694D-9C26-32B7C4FB3ADF}"/>
              </a:ext>
            </a:extLst>
          </p:cNvPr>
          <p:cNvSpPr/>
          <p:nvPr/>
        </p:nvSpPr>
        <p:spPr>
          <a:xfrm>
            <a:off x="7717536" y="1914585"/>
            <a:ext cx="402336" cy="841248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>
            <a:extLst>
              <a:ext uri="{FF2B5EF4-FFF2-40B4-BE49-F238E27FC236}">
                <a16:creationId xmlns:a16="http://schemas.microsoft.com/office/drawing/2014/main" id="{409D6D70-0E52-9240-9EF5-36CE82B39FB7}"/>
              </a:ext>
            </a:extLst>
          </p:cNvPr>
          <p:cNvSpPr/>
          <p:nvPr/>
        </p:nvSpPr>
        <p:spPr>
          <a:xfrm rot="10800000">
            <a:off x="5992318" y="3399705"/>
            <a:ext cx="402336" cy="841248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78DDCD-7764-B647-AEC4-4CE2ECFDA70C}"/>
              </a:ext>
            </a:extLst>
          </p:cNvPr>
          <p:cNvSpPr txBox="1"/>
          <p:nvPr/>
        </p:nvSpPr>
        <p:spPr>
          <a:xfrm>
            <a:off x="1631435" y="5266944"/>
            <a:ext cx="85266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Effect size &gt; what is practically useful and significant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D774E5-1E28-3B48-A9A2-1634C3F0D632}"/>
              </a:ext>
            </a:extLst>
          </p:cNvPr>
          <p:cNvSpPr txBox="1"/>
          <p:nvPr/>
        </p:nvSpPr>
        <p:spPr>
          <a:xfrm>
            <a:off x="790659" y="5790164"/>
            <a:ext cx="10469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Significance Level ~ cost of implementing the new system/model</a:t>
            </a:r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DEDF5BC7-8405-BD40-8C4A-DF1BF10C5DC8}"/>
              </a:ext>
            </a:extLst>
          </p:cNvPr>
          <p:cNvSpPr/>
          <p:nvPr/>
        </p:nvSpPr>
        <p:spPr>
          <a:xfrm>
            <a:off x="2243278" y="3370985"/>
            <a:ext cx="402336" cy="841248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>
            <a:extLst>
              <a:ext uri="{FF2B5EF4-FFF2-40B4-BE49-F238E27FC236}">
                <a16:creationId xmlns:a16="http://schemas.microsoft.com/office/drawing/2014/main" id="{752910B2-E129-114B-BD83-B0AB6529D1AE}"/>
              </a:ext>
            </a:extLst>
          </p:cNvPr>
          <p:cNvSpPr/>
          <p:nvPr/>
        </p:nvSpPr>
        <p:spPr>
          <a:xfrm>
            <a:off x="11642187" y="3350937"/>
            <a:ext cx="402336" cy="841248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672791-5EDD-2036-6DDB-96890C08DCBA}"/>
              </a:ext>
            </a:extLst>
          </p:cNvPr>
          <p:cNvSpPr txBox="1"/>
          <p:nvPr/>
        </p:nvSpPr>
        <p:spPr>
          <a:xfrm>
            <a:off x="2051824" y="6508378"/>
            <a:ext cx="6402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Useful resource: </a:t>
            </a:r>
            <a:r>
              <a:rPr lang="en-US" dirty="0">
                <a:hlinkClick r:id="rId3"/>
              </a:rPr>
              <a:t>https://www.povertyactionlab.org/resource/power-calculations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271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5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/>
              <a:t>Designing Trials to Validate ML Systems</a:t>
            </a:r>
            <a:endParaRPr/>
          </a:p>
        </p:txBody>
      </p:sp>
      <p:sp>
        <p:nvSpPr>
          <p:cNvPr id="253" name="Google Shape;253;p3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What can we do with historical data?</a:t>
            </a:r>
            <a:endParaRPr/>
          </a:p>
          <a:p>
            <a: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</a:pPr>
            <a:r>
              <a:rPr lang="en-US"/>
              <a:t>Model Selection</a:t>
            </a:r>
            <a:endParaRPr/>
          </a:p>
          <a:p>
            <a: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</a:pPr>
            <a:r>
              <a:rPr lang="en-US"/>
              <a:t>Performance Estimation</a:t>
            </a:r>
            <a:endParaRPr/>
          </a:p>
          <a:p>
            <a:pPr marL="914400" lvl="1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</a:pPr>
            <a:endParaRPr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How do we select the model to deploy?</a:t>
            </a:r>
            <a:endParaRPr/>
          </a:p>
          <a:p>
            <a: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</a:pPr>
            <a:r>
              <a:rPr lang="en-US"/>
              <a:t>Compare shortlisted models against baseline</a:t>
            </a:r>
            <a:endParaRPr/>
          </a:p>
          <a:p>
            <a:pPr marL="914400" lvl="1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</a:pPr>
            <a:endParaRPr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How do we validate whether our ML system will work when deployed?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/>
              <a:t>Designing an experiment</a:t>
            </a:r>
            <a:endParaRPr/>
          </a:p>
        </p:txBody>
      </p:sp>
      <p:sp>
        <p:nvSpPr>
          <p:cNvPr id="259" name="Google Shape;259;p3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What are we trying to test? 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endParaRPr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How do we create different arms of the experiment?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endParaRPr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How we do we run the experiment?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endParaRPr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What do we measure?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endParaRPr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How do we evaluate?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12259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7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/>
              <a:t>What are we testing in an experiment?</a:t>
            </a:r>
            <a:endParaRPr/>
          </a:p>
        </p:txBody>
      </p:sp>
      <p:sp>
        <p:nvSpPr>
          <p:cNvPr id="265" name="Google Shape;265;p3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Lift?</a:t>
            </a:r>
            <a:endParaRPr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Classification?</a:t>
            </a:r>
            <a:endParaRPr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Probability estimates?</a:t>
            </a:r>
            <a:endParaRPr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Ranking?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endParaRPr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How does the experiment design change?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 sz="2400"/>
              <a:t>How many [students, inspections, projects] should we include in our trial?</a:t>
            </a:r>
            <a:endParaRPr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C2FB7B-F091-354D-AB4F-45D5E6CEE4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Doing a trial over </a:t>
            </a:r>
            <a:r>
              <a:rPr lang="en-US" dirty="0">
                <a:solidFill>
                  <a:srgbClr val="FF0000"/>
                </a:solidFill>
              </a:rPr>
              <a:t>[y] years </a:t>
            </a:r>
            <a:r>
              <a:rPr lang="en-US" dirty="0"/>
              <a:t>with </a:t>
            </a:r>
            <a:r>
              <a:rPr lang="en-US" dirty="0">
                <a:solidFill>
                  <a:srgbClr val="FF0000"/>
                </a:solidFill>
              </a:rPr>
              <a:t>[n</a:t>
            </a:r>
            <a:r>
              <a:rPr lang="en-US">
                <a:solidFill>
                  <a:srgbClr val="FF0000"/>
                </a:solidFill>
              </a:rPr>
              <a:t>] projects </a:t>
            </a:r>
            <a:r>
              <a:rPr lang="en-US" dirty="0"/>
              <a:t>every week will give us a </a:t>
            </a:r>
            <a:r>
              <a:rPr lang="en-US" dirty="0">
                <a:solidFill>
                  <a:srgbClr val="FF0000"/>
                </a:solidFill>
              </a:rPr>
              <a:t>[p%] chance </a:t>
            </a:r>
            <a:r>
              <a:rPr lang="en-US" dirty="0"/>
              <a:t>to detect an </a:t>
            </a:r>
            <a:r>
              <a:rPr lang="en-US" dirty="0">
                <a:solidFill>
                  <a:srgbClr val="FF0000"/>
                </a:solidFill>
              </a:rPr>
              <a:t>[e%] increase </a:t>
            </a:r>
            <a:r>
              <a:rPr lang="en-US" dirty="0"/>
              <a:t>in [outcome] with a </a:t>
            </a:r>
            <a:r>
              <a:rPr lang="en-US" dirty="0">
                <a:solidFill>
                  <a:srgbClr val="FF0000"/>
                </a:solidFill>
              </a:rPr>
              <a:t>statistical significance of [s%]</a:t>
            </a:r>
          </a:p>
          <a:p>
            <a:pPr marL="7620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EA252-0CC4-D26F-D1CB-C2E63124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to keep in mind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D40DB-6F84-70FA-E34E-7F4270C357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Randomization – how do we do it? How do we know we did it well?</a:t>
            </a:r>
          </a:p>
          <a:p>
            <a:r>
              <a:rPr lang="en-US" dirty="0"/>
              <a:t>Compliance (overrides by downstream action-takers)</a:t>
            </a:r>
          </a:p>
          <a:p>
            <a:r>
              <a:rPr lang="en-US" dirty="0"/>
              <a:t>Single blind, double blind, triple blind…?</a:t>
            </a:r>
          </a:p>
          <a:p>
            <a:r>
              <a:rPr lang="en-US" dirty="0"/>
              <a:t>What “model” are we testing?</a:t>
            </a:r>
          </a:p>
          <a:p>
            <a:pPr lvl="1"/>
            <a:r>
              <a:rPr lang="en-US" dirty="0"/>
              <a:t>The latest “best-performing” model built during model development</a:t>
            </a:r>
          </a:p>
          <a:p>
            <a:pPr lvl="1"/>
            <a:r>
              <a:rPr lang="en-US" dirty="0"/>
              <a:t>The last “best-performing” model built during model development retrained on new data</a:t>
            </a:r>
          </a:p>
          <a:p>
            <a:pPr lvl="1"/>
            <a:r>
              <a:rPr lang="en-US" dirty="0"/>
              <a:t>The model retraining and selection methodology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991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001BC-B50F-6D6F-69E0-33EBF6C38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029AE-B128-8C18-A951-B21711EBA0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Selection =&gt; best candidate model to evaluate</a:t>
            </a:r>
          </a:p>
          <a:p>
            <a:endParaRPr lang="en-US" dirty="0"/>
          </a:p>
          <a:p>
            <a:r>
              <a:rPr lang="en-US" dirty="0"/>
              <a:t>Evaluation = Does using this “</a:t>
            </a:r>
            <a:r>
              <a:rPr lang="en-US" i="1" dirty="0"/>
              <a:t>model</a:t>
            </a:r>
            <a:r>
              <a:rPr lang="en-US" dirty="0"/>
              <a:t>” (and downstream actions) improve what we wanted to improve?</a:t>
            </a:r>
          </a:p>
          <a:p>
            <a:pPr lvl="1"/>
            <a:r>
              <a:rPr lang="en-US" i="1" dirty="0"/>
              <a:t> “model” is likely the modeling pipeline that includes retraining, updating, and possibly redoing model selection</a:t>
            </a:r>
          </a:p>
          <a:p>
            <a:pPr lvl="1"/>
            <a:endParaRPr lang="en-US" dirty="0"/>
          </a:p>
          <a:p>
            <a:pPr marL="76200" indent="0">
              <a:buNone/>
            </a:pPr>
            <a:endParaRPr lang="en-US" dirty="0"/>
          </a:p>
          <a:p>
            <a:pPr marL="76200" indent="0">
              <a:buNone/>
            </a:pPr>
            <a:r>
              <a:rPr lang="en-US" dirty="0"/>
              <a:t>	</a:t>
            </a:r>
          </a:p>
          <a:p>
            <a:pPr marL="762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0859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5.0.0"/>
  <p:tag name="SLIDO_PRESENTATION_ID" val="a168d9bc-0163-4cfb-94e3-a9fe10287b04"/>
  <p:tag name="SLIDO_EVENT_UUID" val="0161bee7-9b52-48ab-bd01-308fc07c8a33"/>
  <p:tag name="SLIDO_EVENT_SECTION_UUID" val="53f7b2fd-9b37-4ce9-89ff-a9a7d9b782a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TYPE" val="SlidoPoll"/>
  <p:tag name="SLIDO_POLL_UUID" val="5403a073-6346-4851-a648-4165acf13b0d"/>
  <p:tag name="SLIDO_TIMELINE" val="W3sic2hvd1Jlc3VsdHMiOmZhbHNlLCJwb2xsUXVlc3Rpb25VdWlkIjoiZTg3MjQ2Y2YtNTAwMi00MTYzLTk2MTYtZTg3ZTE2OTJmODMwIn0seyJzaG93UmVzdWx0cyI6dHJ1ZSwicG9sbFF1ZXN0aW9uVXVpZCI6ImU4NzI0NmNmLTUwMDItNDE2My05NjE2LWU4N2UxNjkyZjgzMCJ9XQ=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1091</TotalTime>
  <Words>1007</Words>
  <Application>Microsoft Macintosh PowerPoint</Application>
  <PresentationFormat>Widescreen</PresentationFormat>
  <Paragraphs>238</Paragraphs>
  <Slides>23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Century Gothic</vt:lpstr>
      <vt:lpstr>Simple Light</vt:lpstr>
      <vt:lpstr>PowerPoint Presentation</vt:lpstr>
      <vt:lpstr>Reminders</vt:lpstr>
      <vt:lpstr>Project checklist</vt:lpstr>
      <vt:lpstr>PowerPoint Presentation</vt:lpstr>
      <vt:lpstr>Motivation</vt:lpstr>
      <vt:lpstr>How would we evaluate the system we’re building?</vt:lpstr>
      <vt:lpstr>Field Validation: Beyond A/B Testing</vt:lpstr>
      <vt:lpstr>CASE STUDY: Mental Health and Incarceration</vt:lpstr>
      <vt:lpstr>CASE STUDY: Mental Health and Incarceration</vt:lpstr>
      <vt:lpstr>CASE STUDY: Mental Health and Incarceration</vt:lpstr>
      <vt:lpstr>CASE STUDY: Mental Health and Incarceration</vt:lpstr>
      <vt:lpstr>PowerPoint Presentation</vt:lpstr>
      <vt:lpstr>Q1: Is the Model Predictive?</vt:lpstr>
      <vt:lpstr>Q2: Does Model+Intervention improve Outcomes? Q3: For Whom?</vt:lpstr>
      <vt:lpstr>PowerPoint Presentation</vt:lpstr>
      <vt:lpstr>Causal inference with experiments</vt:lpstr>
      <vt:lpstr>Running the numbers </vt:lpstr>
      <vt:lpstr>Designing Trials to Validate ML Systems</vt:lpstr>
      <vt:lpstr>Designing an experiment</vt:lpstr>
      <vt:lpstr>What are we testing in an experiment?</vt:lpstr>
      <vt:lpstr>How many [students, inspections, projects] should we include in our trial?</vt:lpstr>
      <vt:lpstr>Issues to keep in mind</vt:lpstr>
      <vt:lpstr>Recap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Rayid Ghani</cp:lastModifiedBy>
  <cp:revision>21</cp:revision>
  <dcterms:created xsi:type="dcterms:W3CDTF">2020-01-14T19:43:43Z</dcterms:created>
  <dcterms:modified xsi:type="dcterms:W3CDTF">2025-11-24T01:42:51Z</dcterms:modified>
</cp:coreProperties>
</file>